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60" r:id="rId1"/>
    <p:sldMasterId id="2147483661" r:id="rId2"/>
  </p:sldMasterIdLst>
  <p:notesMasterIdLst>
    <p:notesMasterId r:id="rId57"/>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 id="285" r:id="rId32"/>
    <p:sldId id="286" r:id="rId33"/>
    <p:sldId id="287" r:id="rId34"/>
    <p:sldId id="288" r:id="rId35"/>
    <p:sldId id="289" r:id="rId36"/>
    <p:sldId id="290" r:id="rId37"/>
    <p:sldId id="291" r:id="rId38"/>
    <p:sldId id="292" r:id="rId39"/>
    <p:sldId id="293" r:id="rId40"/>
    <p:sldId id="294" r:id="rId41"/>
    <p:sldId id="295" r:id="rId42"/>
    <p:sldId id="296" r:id="rId43"/>
    <p:sldId id="297" r:id="rId44"/>
    <p:sldId id="298" r:id="rId45"/>
    <p:sldId id="299" r:id="rId46"/>
    <p:sldId id="300" r:id="rId47"/>
    <p:sldId id="301" r:id="rId48"/>
    <p:sldId id="302" r:id="rId49"/>
    <p:sldId id="303" r:id="rId50"/>
    <p:sldId id="304" r:id="rId51"/>
    <p:sldId id="305" r:id="rId52"/>
    <p:sldId id="306" r:id="rId53"/>
    <p:sldId id="307" r:id="rId54"/>
    <p:sldId id="308" r:id="rId55"/>
    <p:sldId id="309" r:id="rId56"/>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760A0A7-896C-45C8-AF80-3D1E6FE3846E}">
  <a:tblStyle styleId="{2760A0A7-896C-45C8-AF80-3D1E6FE3846E}"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71" d="100"/>
          <a:sy n="171" d="100"/>
        </p:scale>
        <p:origin x="57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slide" Target="slides/slide48.xml"/><Relationship Id="rId55" Type="http://schemas.openxmlformats.org/officeDocument/2006/relationships/slide" Target="slides/slide53.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tableStyles" Target="tableStyles.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g12d7b1ac9b_1_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 name="Google Shape;49;g12d7b1ac9b_1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90748ee82_0_31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90748ee82_0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590748ee82_0_39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590748ee82_0_3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590748ee82_0_45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590748ee82_0_4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12d7b1ac9b_1_48: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12d7b1ac9b_1_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6"/>
        <p:cNvGrpSpPr/>
        <p:nvPr/>
      </p:nvGrpSpPr>
      <p:grpSpPr>
        <a:xfrm>
          <a:off x="0" y="0"/>
          <a:ext cx="0" cy="0"/>
          <a:chOff x="0" y="0"/>
          <a:chExt cx="0" cy="0"/>
        </a:xfrm>
      </p:grpSpPr>
      <p:sp>
        <p:nvSpPr>
          <p:cNvPr id="257" name="Google Shape;257;g590748ee82_0_64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590748ee82_0_6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590b29f98c_0_1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590b29f98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0"/>
        <p:cNvGrpSpPr/>
        <p:nvPr/>
      </p:nvGrpSpPr>
      <p:grpSpPr>
        <a:xfrm>
          <a:off x="0" y="0"/>
          <a:ext cx="0" cy="0"/>
          <a:chOff x="0" y="0"/>
          <a:chExt cx="0" cy="0"/>
        </a:xfrm>
      </p:grpSpPr>
      <p:sp>
        <p:nvSpPr>
          <p:cNvPr id="311" name="Google Shape;311;g590b29f98c_0_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2" name="Google Shape;312;g590b29f98c_0_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2"/>
        <p:cNvGrpSpPr/>
        <p:nvPr/>
      </p:nvGrpSpPr>
      <p:grpSpPr>
        <a:xfrm>
          <a:off x="0" y="0"/>
          <a:ext cx="0" cy="0"/>
          <a:chOff x="0" y="0"/>
          <a:chExt cx="0" cy="0"/>
        </a:xfrm>
      </p:grpSpPr>
      <p:sp>
        <p:nvSpPr>
          <p:cNvPr id="333" name="Google Shape;333;g590b29f98c_0_20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4" name="Google Shape;334;g590b29f98c_0_2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4"/>
        <p:cNvGrpSpPr/>
        <p:nvPr/>
      </p:nvGrpSpPr>
      <p:grpSpPr>
        <a:xfrm>
          <a:off x="0" y="0"/>
          <a:ext cx="0" cy="0"/>
          <a:chOff x="0" y="0"/>
          <a:chExt cx="0" cy="0"/>
        </a:xfrm>
      </p:grpSpPr>
      <p:sp>
        <p:nvSpPr>
          <p:cNvPr id="355" name="Google Shape;355;g590b29f98c_0_5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6" name="Google Shape;356;g590b29f98c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9"/>
        <p:cNvGrpSpPr/>
        <p:nvPr/>
      </p:nvGrpSpPr>
      <p:grpSpPr>
        <a:xfrm>
          <a:off x="0" y="0"/>
          <a:ext cx="0" cy="0"/>
          <a:chOff x="0" y="0"/>
          <a:chExt cx="0" cy="0"/>
        </a:xfrm>
      </p:grpSpPr>
      <p:sp>
        <p:nvSpPr>
          <p:cNvPr id="360" name="Google Shape;360;g590b29f98c_0_9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1" name="Google Shape;361;g590b29f98c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g590cc87735_0_35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 name="Google Shape;56;g590cc87735_0_3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g590b29f98c_0_11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3" name="Google Shape;383;g590b29f98c_0_1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90b29f98c_0_13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90b29f98c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7"/>
        <p:cNvGrpSpPr/>
        <p:nvPr/>
      </p:nvGrpSpPr>
      <p:grpSpPr>
        <a:xfrm>
          <a:off x="0" y="0"/>
          <a:ext cx="0" cy="0"/>
          <a:chOff x="0" y="0"/>
          <a:chExt cx="0" cy="0"/>
        </a:xfrm>
      </p:grpSpPr>
      <p:sp>
        <p:nvSpPr>
          <p:cNvPr id="418" name="Google Shape;418;g590b29f98c_0_16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9" name="Google Shape;419;g590b29f98c_0_1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4"/>
        <p:cNvGrpSpPr/>
        <p:nvPr/>
      </p:nvGrpSpPr>
      <p:grpSpPr>
        <a:xfrm>
          <a:off x="0" y="0"/>
          <a:ext cx="0" cy="0"/>
          <a:chOff x="0" y="0"/>
          <a:chExt cx="0" cy="0"/>
        </a:xfrm>
      </p:grpSpPr>
      <p:sp>
        <p:nvSpPr>
          <p:cNvPr id="435" name="Google Shape;435;g590b29f98c_0_14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6" name="Google Shape;436;g590b29f98c_0_1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90b29f98c_0_28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90b29f98c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3"/>
        <p:cNvGrpSpPr/>
        <p:nvPr/>
      </p:nvGrpSpPr>
      <p:grpSpPr>
        <a:xfrm>
          <a:off x="0" y="0"/>
          <a:ext cx="0" cy="0"/>
          <a:chOff x="0" y="0"/>
          <a:chExt cx="0" cy="0"/>
        </a:xfrm>
      </p:grpSpPr>
      <p:sp>
        <p:nvSpPr>
          <p:cNvPr id="464" name="Google Shape;464;g590b29f98c_0_28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5" name="Google Shape;465;g590b29f98c_0_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5"/>
        <p:cNvGrpSpPr/>
        <p:nvPr/>
      </p:nvGrpSpPr>
      <p:grpSpPr>
        <a:xfrm>
          <a:off x="0" y="0"/>
          <a:ext cx="0" cy="0"/>
          <a:chOff x="0" y="0"/>
          <a:chExt cx="0" cy="0"/>
        </a:xfrm>
      </p:grpSpPr>
      <p:sp>
        <p:nvSpPr>
          <p:cNvPr id="486" name="Google Shape;486;g590b29f98c_0_30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7" name="Google Shape;487;g590b29f98c_0_3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9"/>
        <p:cNvGrpSpPr/>
        <p:nvPr/>
      </p:nvGrpSpPr>
      <p:grpSpPr>
        <a:xfrm>
          <a:off x="0" y="0"/>
          <a:ext cx="0" cy="0"/>
          <a:chOff x="0" y="0"/>
          <a:chExt cx="0" cy="0"/>
        </a:xfrm>
      </p:grpSpPr>
      <p:sp>
        <p:nvSpPr>
          <p:cNvPr id="510" name="Google Shape;510;g590b29f98c_0_338: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1" name="Google Shape;511;g590b29f98c_0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590b29f98c_0_36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590b29f98c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0"/>
        <p:cNvGrpSpPr/>
        <p:nvPr/>
      </p:nvGrpSpPr>
      <p:grpSpPr>
        <a:xfrm>
          <a:off x="0" y="0"/>
          <a:ext cx="0" cy="0"/>
          <a:chOff x="0" y="0"/>
          <a:chExt cx="0" cy="0"/>
        </a:xfrm>
      </p:grpSpPr>
      <p:sp>
        <p:nvSpPr>
          <p:cNvPr id="561" name="Google Shape;561;g590b29f98c_0_38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2" name="Google Shape;562;g590b29f98c_0_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590748ee82_0_14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590748ee82_0_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
        <p:cNvGrpSpPr/>
        <p:nvPr/>
      </p:nvGrpSpPr>
      <p:grpSpPr>
        <a:xfrm>
          <a:off x="0" y="0"/>
          <a:ext cx="0" cy="0"/>
          <a:chOff x="0" y="0"/>
          <a:chExt cx="0" cy="0"/>
        </a:xfrm>
      </p:grpSpPr>
      <p:sp>
        <p:nvSpPr>
          <p:cNvPr id="590" name="Google Shape;590;g590b29f98c_0_41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1" name="Google Shape;591;g590b29f98c_0_4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90b29f98c_0_44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90b29f98c_0_4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590b29f98c_0_33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590b29f98c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90cc87735_0_32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90cc87735_0_3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90cc8773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90cc8773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1"/>
        <p:cNvGrpSpPr/>
        <p:nvPr/>
      </p:nvGrpSpPr>
      <p:grpSpPr>
        <a:xfrm>
          <a:off x="0" y="0"/>
          <a:ext cx="0" cy="0"/>
          <a:chOff x="0" y="0"/>
          <a:chExt cx="0" cy="0"/>
        </a:xfrm>
      </p:grpSpPr>
      <p:sp>
        <p:nvSpPr>
          <p:cNvPr id="662" name="Google Shape;662;g590b29f98c_0_44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3" name="Google Shape;663;g590b29f98c_0_4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8"/>
        <p:cNvGrpSpPr/>
        <p:nvPr/>
      </p:nvGrpSpPr>
      <p:grpSpPr>
        <a:xfrm>
          <a:off x="0" y="0"/>
          <a:ext cx="0" cy="0"/>
          <a:chOff x="0" y="0"/>
          <a:chExt cx="0" cy="0"/>
        </a:xfrm>
      </p:grpSpPr>
      <p:sp>
        <p:nvSpPr>
          <p:cNvPr id="669" name="Google Shape;669;g590cc87735_0_80: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0" name="Google Shape;670;g590cc87735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5"/>
        <p:cNvGrpSpPr/>
        <p:nvPr/>
      </p:nvGrpSpPr>
      <p:grpSpPr>
        <a:xfrm>
          <a:off x="0" y="0"/>
          <a:ext cx="0" cy="0"/>
          <a:chOff x="0" y="0"/>
          <a:chExt cx="0" cy="0"/>
        </a:xfrm>
      </p:grpSpPr>
      <p:sp>
        <p:nvSpPr>
          <p:cNvPr id="676" name="Google Shape;676;g590cc87735_0_9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7" name="Google Shape;677;g590cc87735_0_9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2"/>
        <p:cNvGrpSpPr/>
        <p:nvPr/>
      </p:nvGrpSpPr>
      <p:grpSpPr>
        <a:xfrm>
          <a:off x="0" y="0"/>
          <a:ext cx="0" cy="0"/>
          <a:chOff x="0" y="0"/>
          <a:chExt cx="0" cy="0"/>
        </a:xfrm>
      </p:grpSpPr>
      <p:sp>
        <p:nvSpPr>
          <p:cNvPr id="683" name="Google Shape;683;g590cc87735_0_24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4" name="Google Shape;684;g590cc87735_0_24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9"/>
        <p:cNvGrpSpPr/>
        <p:nvPr/>
      </p:nvGrpSpPr>
      <p:grpSpPr>
        <a:xfrm>
          <a:off x="0" y="0"/>
          <a:ext cx="0" cy="0"/>
          <a:chOff x="0" y="0"/>
          <a:chExt cx="0" cy="0"/>
        </a:xfrm>
      </p:grpSpPr>
      <p:sp>
        <p:nvSpPr>
          <p:cNvPr id="690" name="Google Shape;690;g590cc87735_0_8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1" name="Google Shape;691;g590cc87735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
        <p:cNvGrpSpPr/>
        <p:nvPr/>
      </p:nvGrpSpPr>
      <p:grpSpPr>
        <a:xfrm>
          <a:off x="0" y="0"/>
          <a:ext cx="0" cy="0"/>
          <a:chOff x="0" y="0"/>
          <a:chExt cx="0" cy="0"/>
        </a:xfrm>
      </p:grpSpPr>
      <p:sp>
        <p:nvSpPr>
          <p:cNvPr id="80" name="Google Shape;80;g590748ee82_0_27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 name="Google Shape;81;g590748ee82_0_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90cc87735_0_13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90cc87735_0_1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0"/>
        <p:cNvGrpSpPr/>
        <p:nvPr/>
      </p:nvGrpSpPr>
      <p:grpSpPr>
        <a:xfrm>
          <a:off x="0" y="0"/>
          <a:ext cx="0" cy="0"/>
          <a:chOff x="0" y="0"/>
          <a:chExt cx="0" cy="0"/>
        </a:xfrm>
      </p:grpSpPr>
      <p:sp>
        <p:nvSpPr>
          <p:cNvPr id="701" name="Google Shape;701;g590cc87735_0_13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2" name="Google Shape;702;g590cc87735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8"/>
        <p:cNvGrpSpPr/>
        <p:nvPr/>
      </p:nvGrpSpPr>
      <p:grpSpPr>
        <a:xfrm>
          <a:off x="0" y="0"/>
          <a:ext cx="0" cy="0"/>
          <a:chOff x="0" y="0"/>
          <a:chExt cx="0" cy="0"/>
        </a:xfrm>
      </p:grpSpPr>
      <p:sp>
        <p:nvSpPr>
          <p:cNvPr id="709" name="Google Shape;709;g590cc87735_0_5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0" name="Google Shape;710;g590cc87735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6"/>
        <p:cNvGrpSpPr/>
        <p:nvPr/>
      </p:nvGrpSpPr>
      <p:grpSpPr>
        <a:xfrm>
          <a:off x="0" y="0"/>
          <a:ext cx="0" cy="0"/>
          <a:chOff x="0" y="0"/>
          <a:chExt cx="0" cy="0"/>
        </a:xfrm>
      </p:grpSpPr>
      <p:sp>
        <p:nvSpPr>
          <p:cNvPr id="737" name="Google Shape;737;g590cc87735_0_14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8" name="Google Shape;738;g590cc87735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590cc87735_0_148: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590cc87735_0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590cc87735_0_15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590cc87735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6"/>
        <p:cNvGrpSpPr/>
        <p:nvPr/>
      </p:nvGrpSpPr>
      <p:grpSpPr>
        <a:xfrm>
          <a:off x="0" y="0"/>
          <a:ext cx="0" cy="0"/>
          <a:chOff x="0" y="0"/>
          <a:chExt cx="0" cy="0"/>
        </a:xfrm>
      </p:grpSpPr>
      <p:sp>
        <p:nvSpPr>
          <p:cNvPr id="777" name="Google Shape;777;g590cc87735_0_17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8" name="Google Shape;778;g590cc87735_0_1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g590cc87735_0_228: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5" name="Google Shape;785;g590cc87735_0_2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8"/>
        <p:cNvGrpSpPr/>
        <p:nvPr/>
      </p:nvGrpSpPr>
      <p:grpSpPr>
        <a:xfrm>
          <a:off x="0" y="0"/>
          <a:ext cx="0" cy="0"/>
          <a:chOff x="0" y="0"/>
          <a:chExt cx="0" cy="0"/>
        </a:xfrm>
      </p:grpSpPr>
      <p:sp>
        <p:nvSpPr>
          <p:cNvPr id="789" name="Google Shape;789;g590cc87735_0_18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0" name="Google Shape;790;g590cc87735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590cc87735_0_207: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590cc87735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590748ee82_0_288: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590748ee82_0_2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3"/>
        <p:cNvGrpSpPr/>
        <p:nvPr/>
      </p:nvGrpSpPr>
      <p:grpSpPr>
        <a:xfrm>
          <a:off x="0" y="0"/>
          <a:ext cx="0" cy="0"/>
          <a:chOff x="0" y="0"/>
          <a:chExt cx="0" cy="0"/>
        </a:xfrm>
      </p:grpSpPr>
      <p:sp>
        <p:nvSpPr>
          <p:cNvPr id="834" name="Google Shape;834;g590cc87735_0_25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5" name="Google Shape;835;g590cc8773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590cc87735_0_23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590cc87735_0_2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7"/>
        <p:cNvGrpSpPr/>
        <p:nvPr/>
      </p:nvGrpSpPr>
      <p:grpSpPr>
        <a:xfrm>
          <a:off x="0" y="0"/>
          <a:ext cx="0" cy="0"/>
          <a:chOff x="0" y="0"/>
          <a:chExt cx="0" cy="0"/>
        </a:xfrm>
      </p:grpSpPr>
      <p:sp>
        <p:nvSpPr>
          <p:cNvPr id="848" name="Google Shape;848;g590cc87735_0_293: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9" name="Google Shape;849;g590cc87735_0_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1"/>
        <p:cNvGrpSpPr/>
        <p:nvPr/>
      </p:nvGrpSpPr>
      <p:grpSpPr>
        <a:xfrm>
          <a:off x="0" y="0"/>
          <a:ext cx="0" cy="0"/>
          <a:chOff x="0" y="0"/>
          <a:chExt cx="0" cy="0"/>
        </a:xfrm>
      </p:grpSpPr>
      <p:sp>
        <p:nvSpPr>
          <p:cNvPr id="862" name="Google Shape;862;g590cc87735_0_30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3" name="Google Shape;863;g590cc87735_0_3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6"/>
        <p:cNvGrpSpPr/>
        <p:nvPr/>
      </p:nvGrpSpPr>
      <p:grpSpPr>
        <a:xfrm>
          <a:off x="0" y="0"/>
          <a:ext cx="0" cy="0"/>
          <a:chOff x="0" y="0"/>
          <a:chExt cx="0" cy="0"/>
        </a:xfrm>
      </p:grpSpPr>
      <p:sp>
        <p:nvSpPr>
          <p:cNvPr id="877" name="Google Shape;877;g590cc87735_0_239: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8" name="Google Shape;878;g590cc87735_0_2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g590748ee82_0_295: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 name="Google Shape;96;g590748ee82_0_2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590748ee82_0_231: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590748ee82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g590748ee82_0_56: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 name="Google Shape;119;g590748ee82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590748ee82_0_362:notes"/>
          <p:cNvSpPr>
            <a:spLocks noGrp="1" noRot="1" noChangeAspect="1"/>
          </p:cNvSpPr>
          <p:nvPr>
            <p:ph type="sldImg" idx="2"/>
          </p:nvPr>
        </p:nvSpPr>
        <p:spPr>
          <a:xfrm>
            <a:off x="381187"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590748ee82_0_3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0"/>
        <p:cNvGrpSpPr/>
        <p:nvPr/>
      </p:nvGrpSpPr>
      <p:grpSpPr>
        <a:xfrm>
          <a:off x="0" y="0"/>
          <a:ext cx="0" cy="0"/>
          <a:chOff x="0" y="0"/>
          <a:chExt cx="0" cy="0"/>
        </a:xfrm>
      </p:grpSpPr>
      <p:sp>
        <p:nvSpPr>
          <p:cNvPr id="11" name="Google Shape;11;p2"/>
          <p:cNvSpPr txBox="1">
            <a:spLocks noGrp="1"/>
          </p:cNvSpPr>
          <p:nvPr>
            <p:ph type="ctrTitle"/>
          </p:nvPr>
        </p:nvSpPr>
        <p:spPr>
          <a:xfrm>
            <a:off x="211425" y="1941275"/>
            <a:ext cx="5206200" cy="78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rgbClr val="BE0712"/>
              </a:buClr>
              <a:buSzPts val="3200"/>
              <a:buFont typeface="Calibri"/>
              <a:buNone/>
              <a:defRPr sz="3200" b="1" i="0" u="none" strike="noStrike" cap="none">
                <a:solidFill>
                  <a:srgbClr val="BE0712"/>
                </a:solidFill>
                <a:latin typeface="Calibri"/>
                <a:ea typeface="Calibri"/>
                <a:cs typeface="Calibri"/>
                <a:sym typeface="Calibri"/>
              </a:defRPr>
            </a:lvl1pPr>
            <a:lvl2pPr lvl="1"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2pPr>
            <a:lvl3pPr lvl="2"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3pPr>
            <a:lvl4pPr lvl="3"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4pPr>
            <a:lvl5pPr lvl="4"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5pPr>
            <a:lvl6pPr lvl="5"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6pPr>
            <a:lvl7pPr lvl="6"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7pPr>
            <a:lvl8pPr lvl="7"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8pPr>
            <a:lvl9pPr lvl="8"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9pPr>
          </a:lstStyle>
          <a:p>
            <a:endParaRPr/>
          </a:p>
        </p:txBody>
      </p:sp>
      <p:sp>
        <p:nvSpPr>
          <p:cNvPr id="12" name="Google Shape;12;p2"/>
          <p:cNvSpPr txBox="1">
            <a:spLocks noGrp="1"/>
          </p:cNvSpPr>
          <p:nvPr>
            <p:ph type="subTitle" idx="1"/>
          </p:nvPr>
        </p:nvSpPr>
        <p:spPr>
          <a:xfrm>
            <a:off x="161925" y="2612325"/>
            <a:ext cx="5380800" cy="784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2400"/>
              <a:buFont typeface="Calibri"/>
              <a:buNone/>
              <a:defRPr sz="2400" b="0" i="0" u="none" strike="noStrike" cap="none">
                <a:solidFill>
                  <a:schemeClr val="dk2"/>
                </a:solidFill>
                <a:latin typeface="Calibri"/>
                <a:ea typeface="Calibri"/>
                <a:cs typeface="Calibri"/>
                <a:sym typeface="Calibri"/>
              </a:defRPr>
            </a:lvl1pPr>
            <a:lvl2pPr lvl="1"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2pPr>
            <a:lvl3pPr lvl="2"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3pPr>
            <a:lvl4pPr lvl="3"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4pPr>
            <a:lvl5pPr lvl="4"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5pPr>
            <a:lvl6pPr lvl="5"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6pPr>
            <a:lvl7pPr lvl="6"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7pPr>
            <a:lvl8pPr lvl="7"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8pPr>
            <a:lvl9pPr lvl="8"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9pPr>
          </a:lstStyle>
          <a:p>
            <a:endParaRPr/>
          </a:p>
        </p:txBody>
      </p:sp>
      <p:cxnSp>
        <p:nvCxnSpPr>
          <p:cNvPr id="13" name="Google Shape;13;p2"/>
          <p:cNvCxnSpPr/>
          <p:nvPr/>
        </p:nvCxnSpPr>
        <p:spPr>
          <a:xfrm>
            <a:off x="290700" y="2669200"/>
            <a:ext cx="8443800" cy="0"/>
          </a:xfrm>
          <a:prstGeom prst="straightConnector1">
            <a:avLst/>
          </a:prstGeom>
          <a:noFill/>
          <a:ln w="19050" cap="flat" cmpd="sng">
            <a:solidFill>
              <a:srgbClr val="1072BD"/>
            </a:solidFill>
            <a:prstDash val="dot"/>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2"/>
        <p:cNvGrpSpPr/>
        <p:nvPr/>
      </p:nvGrpSpPr>
      <p:grpSpPr>
        <a:xfrm>
          <a:off x="0" y="0"/>
          <a:ext cx="0" cy="0"/>
          <a:chOff x="0" y="0"/>
          <a:chExt cx="0" cy="0"/>
        </a:xfrm>
      </p:grpSpPr>
      <p:sp>
        <p:nvSpPr>
          <p:cNvPr id="43" name="Google Shape;43;p12"/>
          <p:cNvSpPr txBox="1">
            <a:spLocks noGrp="1"/>
          </p:cNvSpPr>
          <p:nvPr>
            <p:ph type="title"/>
          </p:nvPr>
        </p:nvSpPr>
        <p:spPr>
          <a:xfrm>
            <a:off x="928950" y="2143050"/>
            <a:ext cx="7286100" cy="8574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rgbClr val="BE0712"/>
              </a:buClr>
              <a:buSzPts val="2400"/>
              <a:buFont typeface="Calibri"/>
              <a:buNone/>
              <a:defRPr sz="2400" b="1">
                <a:solidFill>
                  <a:srgbClr val="BE0712"/>
                </a:solidFill>
                <a:latin typeface="Calibri"/>
                <a:ea typeface="Calibri"/>
                <a:cs typeface="Calibri"/>
                <a:sym typeface="Calibri"/>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4"/>
        <p:cNvGrpSpPr/>
        <p:nvPr/>
      </p:nvGrpSpPr>
      <p:grpSpPr>
        <a:xfrm>
          <a:off x="0" y="0"/>
          <a:ext cx="0" cy="0"/>
          <a:chOff x="0" y="0"/>
          <a:chExt cx="0" cy="0"/>
        </a:xfrm>
      </p:grpSpPr>
      <p:sp>
        <p:nvSpPr>
          <p:cNvPr id="45" name="Google Shape;45;p13"/>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342900" algn="ctr" rtl="0">
              <a:lnSpc>
                <a:spcPct val="100000"/>
              </a:lnSpc>
              <a:spcBef>
                <a:spcPts val="360"/>
              </a:spcBef>
              <a:spcAft>
                <a:spcPts val="0"/>
              </a:spcAft>
              <a:buClr>
                <a:schemeClr val="dk1"/>
              </a:buClr>
              <a:buSzPts val="1800"/>
              <a:buFont typeface="Arial"/>
              <a:buChar char="●"/>
              <a:defRPr sz="1800">
                <a:solidFill>
                  <a:schemeClr val="dk1"/>
                </a:solidFill>
              </a:defRPr>
            </a:lvl1pPr>
            <a:lvl2pPr marL="914400" lvl="1" indent="-342900" algn="ctr" rtl="0">
              <a:lnSpc>
                <a:spcPct val="100000"/>
              </a:lnSpc>
              <a:spcBef>
                <a:spcPts val="0"/>
              </a:spcBef>
              <a:spcAft>
                <a:spcPts val="0"/>
              </a:spcAft>
              <a:buClr>
                <a:schemeClr val="dk1"/>
              </a:buClr>
              <a:buSzPts val="1800"/>
              <a:buFont typeface="Arial"/>
              <a:buChar char="○"/>
              <a:defRPr sz="1800">
                <a:solidFill>
                  <a:schemeClr val="dk1"/>
                </a:solidFill>
              </a:defRPr>
            </a:lvl2pPr>
            <a:lvl3pPr marL="1371600" lvl="2" indent="-342900" algn="ctr" rtl="0">
              <a:lnSpc>
                <a:spcPct val="100000"/>
              </a:lnSpc>
              <a:spcBef>
                <a:spcPts val="0"/>
              </a:spcBef>
              <a:spcAft>
                <a:spcPts val="0"/>
              </a:spcAft>
              <a:buClr>
                <a:schemeClr val="dk1"/>
              </a:buClr>
              <a:buSzPts val="1800"/>
              <a:buFont typeface="Arial"/>
              <a:buChar char="■"/>
              <a:defRPr sz="1800">
                <a:solidFill>
                  <a:schemeClr val="dk1"/>
                </a:solidFill>
              </a:defRPr>
            </a:lvl3pPr>
            <a:lvl4pPr marL="1828800" lvl="3" indent="-342900" algn="ctr" rtl="0">
              <a:lnSpc>
                <a:spcPct val="100000"/>
              </a:lnSpc>
              <a:spcBef>
                <a:spcPts val="0"/>
              </a:spcBef>
              <a:spcAft>
                <a:spcPts val="0"/>
              </a:spcAft>
              <a:buClr>
                <a:schemeClr val="dk1"/>
              </a:buClr>
              <a:buSzPts val="1800"/>
              <a:buFont typeface="Arial"/>
              <a:buChar char="●"/>
              <a:defRPr sz="1800">
                <a:solidFill>
                  <a:schemeClr val="dk1"/>
                </a:solidFill>
              </a:defRPr>
            </a:lvl4pPr>
            <a:lvl5pPr marL="2286000" lvl="4" indent="-342900" algn="ctr" rtl="0">
              <a:lnSpc>
                <a:spcPct val="100000"/>
              </a:lnSpc>
              <a:spcBef>
                <a:spcPts val="0"/>
              </a:spcBef>
              <a:spcAft>
                <a:spcPts val="0"/>
              </a:spcAft>
              <a:buClr>
                <a:schemeClr val="dk1"/>
              </a:buClr>
              <a:buSzPts val="1800"/>
              <a:buFont typeface="Arial"/>
              <a:buChar char="○"/>
              <a:defRPr sz="1800">
                <a:solidFill>
                  <a:schemeClr val="dk1"/>
                </a:solidFill>
              </a:defRPr>
            </a:lvl5pPr>
            <a:lvl6pPr marL="2743200" lvl="5" indent="-342900" algn="ctr" rtl="0">
              <a:lnSpc>
                <a:spcPct val="100000"/>
              </a:lnSpc>
              <a:spcBef>
                <a:spcPts val="0"/>
              </a:spcBef>
              <a:spcAft>
                <a:spcPts val="0"/>
              </a:spcAft>
              <a:buClr>
                <a:schemeClr val="dk1"/>
              </a:buClr>
              <a:buSzPts val="1800"/>
              <a:buFont typeface="Arial"/>
              <a:buChar char="■"/>
              <a:defRPr sz="1800">
                <a:solidFill>
                  <a:schemeClr val="dk1"/>
                </a:solidFill>
              </a:defRPr>
            </a:lvl6pPr>
            <a:lvl7pPr marL="3200400" lvl="6" indent="-342900" algn="ctr" rtl="0">
              <a:lnSpc>
                <a:spcPct val="100000"/>
              </a:lnSpc>
              <a:spcBef>
                <a:spcPts val="0"/>
              </a:spcBef>
              <a:spcAft>
                <a:spcPts val="0"/>
              </a:spcAft>
              <a:buClr>
                <a:schemeClr val="dk1"/>
              </a:buClr>
              <a:buSzPts val="1800"/>
              <a:buFont typeface="Arial"/>
              <a:buChar char="●"/>
              <a:defRPr sz="1800">
                <a:solidFill>
                  <a:schemeClr val="dk1"/>
                </a:solidFill>
              </a:defRPr>
            </a:lvl7pPr>
            <a:lvl8pPr marL="3657600" lvl="7" indent="-342900" algn="ctr" rtl="0">
              <a:lnSpc>
                <a:spcPct val="100000"/>
              </a:lnSpc>
              <a:spcBef>
                <a:spcPts val="0"/>
              </a:spcBef>
              <a:spcAft>
                <a:spcPts val="0"/>
              </a:spcAft>
              <a:buClr>
                <a:schemeClr val="dk1"/>
              </a:buClr>
              <a:buSzPts val="1800"/>
              <a:buFont typeface="Arial"/>
              <a:buChar char="○"/>
              <a:defRPr sz="1800">
                <a:solidFill>
                  <a:schemeClr val="dk1"/>
                </a:solidFill>
              </a:defRPr>
            </a:lvl8pPr>
            <a:lvl9pPr marL="4114800" lvl="8" indent="-342900" algn="ctr" rtl="0">
              <a:lnSpc>
                <a:spcPct val="100000"/>
              </a:lnSpc>
              <a:spcBef>
                <a:spcPts val="0"/>
              </a:spcBef>
              <a:spcAft>
                <a:spcPts val="0"/>
              </a:spcAft>
              <a:buClr>
                <a:schemeClr val="dk1"/>
              </a:buClr>
              <a:buSzPts val="1800"/>
              <a:buFont typeface="Arial"/>
              <a:buChar char="■"/>
              <a:defRPr sz="1800">
                <a:solidFill>
                  <a:schemeClr val="dk1"/>
                </a:solidFill>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166800" y="92501"/>
            <a:ext cx="8229600" cy="4953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Clr>
                <a:srgbClr val="BE0712"/>
              </a:buClr>
              <a:buSzPts val="2400"/>
              <a:buFont typeface="Calibri"/>
              <a:buNone/>
              <a:defRPr sz="2400" b="1">
                <a:solidFill>
                  <a:srgbClr val="BE0712"/>
                </a:solidFill>
                <a:latin typeface="Calibri"/>
                <a:ea typeface="Calibri"/>
                <a:cs typeface="Calibri"/>
                <a:sym typeface="Calibri"/>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cxnSp>
        <p:nvCxnSpPr>
          <p:cNvPr id="16" name="Google Shape;16;p3"/>
          <p:cNvCxnSpPr/>
          <p:nvPr/>
        </p:nvCxnSpPr>
        <p:spPr>
          <a:xfrm>
            <a:off x="243000" y="587800"/>
            <a:ext cx="8443800" cy="0"/>
          </a:xfrm>
          <a:prstGeom prst="straightConnector1">
            <a:avLst/>
          </a:prstGeom>
          <a:noFill/>
          <a:ln w="19050" cap="flat" cmpd="sng">
            <a:solidFill>
              <a:srgbClr val="1072BD"/>
            </a:solidFill>
            <a:prstDash val="dot"/>
            <a:round/>
            <a:headEnd type="none" w="med" len="med"/>
            <a:tailEnd type="none" w="med" len="med"/>
          </a:ln>
        </p:spPr>
      </p:cxnSp>
      <p:sp>
        <p:nvSpPr>
          <p:cNvPr id="17" name="Google Shape;17;p3"/>
          <p:cNvSpPr txBox="1">
            <a:spLocks noGrp="1"/>
          </p:cNvSpPr>
          <p:nvPr>
            <p:ph type="body" idx="1"/>
          </p:nvPr>
        </p:nvSpPr>
        <p:spPr>
          <a:xfrm>
            <a:off x="243000" y="556500"/>
            <a:ext cx="8443800" cy="4153800"/>
          </a:xfrm>
          <a:prstGeom prst="rect">
            <a:avLst/>
          </a:prstGeom>
          <a:noFill/>
          <a:ln>
            <a:noFill/>
          </a:ln>
        </p:spPr>
        <p:txBody>
          <a:bodyPr spcFirstLastPara="1" wrap="square" lIns="91425" tIns="91425" rIns="91425" bIns="91425" anchor="t" anchorCtr="0">
            <a:noAutofit/>
          </a:bodyPr>
          <a:lstStyle>
            <a:lvl1pPr marL="457200" lvl="0" indent="-355600" rtl="0">
              <a:spcBef>
                <a:spcPts val="600"/>
              </a:spcBef>
              <a:spcAft>
                <a:spcPts val="0"/>
              </a:spcAft>
              <a:buSzPts val="2000"/>
              <a:buFont typeface="Calibri"/>
              <a:buChar char="●"/>
              <a:defRPr sz="2000">
                <a:latin typeface="Calibri"/>
                <a:ea typeface="Calibri"/>
                <a:cs typeface="Calibri"/>
                <a:sym typeface="Calibri"/>
              </a:defRPr>
            </a:lvl1pPr>
            <a:lvl2pPr marL="914400" lvl="1" indent="-355600" rtl="0">
              <a:spcBef>
                <a:spcPts val="0"/>
              </a:spcBef>
              <a:spcAft>
                <a:spcPts val="0"/>
              </a:spcAft>
              <a:buSzPts val="2000"/>
              <a:buFont typeface="Calibri"/>
              <a:buChar char="○"/>
              <a:defRPr sz="2000">
                <a:latin typeface="Calibri"/>
                <a:ea typeface="Calibri"/>
                <a:cs typeface="Calibri"/>
                <a:sym typeface="Calibri"/>
              </a:defRPr>
            </a:lvl2pPr>
            <a:lvl3pPr marL="1371600" lvl="2" indent="-342900" rtl="0">
              <a:spcBef>
                <a:spcPts val="0"/>
              </a:spcBef>
              <a:spcAft>
                <a:spcPts val="0"/>
              </a:spcAft>
              <a:buSzPts val="1800"/>
              <a:buFont typeface="Calibri"/>
              <a:buChar char="■"/>
              <a:defRPr sz="1800">
                <a:latin typeface="Calibri"/>
                <a:ea typeface="Calibri"/>
                <a:cs typeface="Calibri"/>
                <a:sym typeface="Calibri"/>
              </a:defRPr>
            </a:lvl3pPr>
            <a:lvl4pPr marL="1828800" lvl="3" indent="-342900" rtl="0">
              <a:spcBef>
                <a:spcPts val="0"/>
              </a:spcBef>
              <a:spcAft>
                <a:spcPts val="0"/>
              </a:spcAft>
              <a:buSzPts val="1800"/>
              <a:buFont typeface="Calibri"/>
              <a:buChar char="●"/>
              <a:defRPr>
                <a:latin typeface="Calibri"/>
                <a:ea typeface="Calibri"/>
                <a:cs typeface="Calibri"/>
                <a:sym typeface="Calibri"/>
              </a:defRPr>
            </a:lvl4pPr>
            <a:lvl5pPr marL="2286000" lvl="4" indent="-342900" rtl="0">
              <a:spcBef>
                <a:spcPts val="0"/>
              </a:spcBef>
              <a:spcAft>
                <a:spcPts val="0"/>
              </a:spcAft>
              <a:buSzPts val="1800"/>
              <a:buFont typeface="Calibri"/>
              <a:buChar char="○"/>
              <a:defRPr sz="1800">
                <a:latin typeface="Calibri"/>
                <a:ea typeface="Calibri"/>
                <a:cs typeface="Calibri"/>
                <a:sym typeface="Calibri"/>
              </a:defRPr>
            </a:lvl5pPr>
            <a:lvl6pPr marL="2743200" lvl="5" indent="-342900" rtl="0">
              <a:spcBef>
                <a:spcPts val="0"/>
              </a:spcBef>
              <a:spcAft>
                <a:spcPts val="0"/>
              </a:spcAft>
              <a:buSzPts val="1800"/>
              <a:buFont typeface="Calibri"/>
              <a:buChar char="■"/>
              <a:defRPr sz="1800">
                <a:latin typeface="Calibri"/>
                <a:ea typeface="Calibri"/>
                <a:cs typeface="Calibri"/>
                <a:sym typeface="Calibri"/>
              </a:defRPr>
            </a:lvl6pPr>
            <a:lvl7pPr marL="3200400" lvl="6" indent="-342900" rtl="0">
              <a:spcBef>
                <a:spcPts val="0"/>
              </a:spcBef>
              <a:spcAft>
                <a:spcPts val="0"/>
              </a:spcAft>
              <a:buSzPts val="1800"/>
              <a:buFont typeface="Calibri"/>
              <a:buChar char="●"/>
              <a:defRPr sz="1800">
                <a:latin typeface="Calibri"/>
                <a:ea typeface="Calibri"/>
                <a:cs typeface="Calibri"/>
                <a:sym typeface="Calibri"/>
              </a:defRPr>
            </a:lvl7pPr>
            <a:lvl8pPr marL="3657600" lvl="7" indent="-342900" rtl="0">
              <a:spcBef>
                <a:spcPts val="0"/>
              </a:spcBef>
              <a:spcAft>
                <a:spcPts val="0"/>
              </a:spcAft>
              <a:buSzPts val="1800"/>
              <a:buFont typeface="Calibri"/>
              <a:buChar char="○"/>
              <a:defRPr sz="1800">
                <a:latin typeface="Calibri"/>
                <a:ea typeface="Calibri"/>
                <a:cs typeface="Calibri"/>
                <a:sym typeface="Calibri"/>
              </a:defRPr>
            </a:lvl8pPr>
            <a:lvl9pPr marL="4114800" lvl="8" indent="-342900" rtl="0">
              <a:spcBef>
                <a:spcPts val="0"/>
              </a:spcBef>
              <a:spcAft>
                <a:spcPts val="0"/>
              </a:spcAft>
              <a:buSzPts val="1800"/>
              <a:buFont typeface="Calibri"/>
              <a:buChar char="■"/>
              <a:defRPr sz="1800">
                <a:latin typeface="Calibri"/>
                <a:ea typeface="Calibri"/>
                <a:cs typeface="Calibri"/>
                <a:sym typeface="Calibri"/>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8"/>
        <p:cNvGrpSpPr/>
        <p:nvPr/>
      </p:nvGrpSpPr>
      <p:grpSpPr>
        <a:xfrm>
          <a:off x="0" y="0"/>
          <a:ext cx="0" cy="0"/>
          <a:chOff x="0" y="0"/>
          <a:chExt cx="0" cy="0"/>
        </a:xfrm>
      </p:grpSpPr>
      <p:sp>
        <p:nvSpPr>
          <p:cNvPr id="19" name="Google Shape;19;p4"/>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3600"/>
              <a:buFont typeface="Arial"/>
              <a:buNone/>
              <a:defRPr sz="3600" b="1">
                <a:solidFill>
                  <a:schemeClr val="dk1"/>
                </a:solidFill>
                <a:latin typeface="Arial"/>
                <a:ea typeface="Arial"/>
                <a:cs typeface="Arial"/>
                <a:sym typeface="Arial"/>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sp>
        <p:nvSpPr>
          <p:cNvPr id="20" name="Google Shape;20;p4"/>
          <p:cNvSpPr txBox="1">
            <a:spLocks noGrp="1"/>
          </p:cNvSpPr>
          <p:nvPr>
            <p:ph type="body" idx="1"/>
          </p:nvPr>
        </p:nvSpPr>
        <p:spPr>
          <a:xfrm>
            <a:off x="457200" y="1200150"/>
            <a:ext cx="3994500" cy="372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21" name="Google Shape;21;p4"/>
          <p:cNvSpPr txBox="1">
            <a:spLocks noGrp="1"/>
          </p:cNvSpPr>
          <p:nvPr>
            <p:ph type="body" idx="2"/>
          </p:nvPr>
        </p:nvSpPr>
        <p:spPr>
          <a:xfrm>
            <a:off x="4692274" y="1200150"/>
            <a:ext cx="3994500" cy="372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2"/>
        <p:cNvGrpSpPr/>
        <p:nvPr/>
      </p:nvGrpSpPr>
      <p:grpSpPr>
        <a:xfrm>
          <a:off x="0" y="0"/>
          <a:ext cx="0" cy="0"/>
          <a:chOff x="0" y="0"/>
          <a:chExt cx="0" cy="0"/>
        </a:xfrm>
      </p:grpSpPr>
      <p:sp>
        <p:nvSpPr>
          <p:cNvPr id="23" name="Google Shape;23;p5"/>
          <p:cNvSpPr txBox="1">
            <a:spLocks noGrp="1"/>
          </p:cNvSpPr>
          <p:nvPr>
            <p:ph type="title"/>
          </p:nvPr>
        </p:nvSpPr>
        <p:spPr>
          <a:xfrm>
            <a:off x="928950" y="2143050"/>
            <a:ext cx="7286100" cy="857400"/>
          </a:xfrm>
          <a:prstGeom prst="rect">
            <a:avLst/>
          </a:prstGeom>
          <a:noFill/>
          <a:ln>
            <a:noFill/>
          </a:ln>
        </p:spPr>
        <p:txBody>
          <a:bodyPr spcFirstLastPara="1" wrap="square" lIns="91425" tIns="91425" rIns="91425" bIns="91425" anchor="b" anchorCtr="0">
            <a:noAutofit/>
          </a:bodyPr>
          <a:lstStyle>
            <a:lvl1pPr lvl="0" algn="ctr" rtl="0">
              <a:spcBef>
                <a:spcPts val="0"/>
              </a:spcBef>
              <a:spcAft>
                <a:spcPts val="0"/>
              </a:spcAft>
              <a:buClr>
                <a:srgbClr val="BE0712"/>
              </a:buClr>
              <a:buSzPts val="2400"/>
              <a:buFont typeface="Calibri"/>
              <a:buNone/>
              <a:defRPr sz="2400" b="1">
                <a:solidFill>
                  <a:srgbClr val="BE0712"/>
                </a:solidFill>
                <a:latin typeface="Calibri"/>
                <a:ea typeface="Calibri"/>
                <a:cs typeface="Calibri"/>
                <a:sym typeface="Calibri"/>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24"/>
        <p:cNvGrpSpPr/>
        <p:nvPr/>
      </p:nvGrpSpPr>
      <p:grpSpPr>
        <a:xfrm>
          <a:off x="0" y="0"/>
          <a:ext cx="0" cy="0"/>
          <a:chOff x="0" y="0"/>
          <a:chExt cx="0" cy="0"/>
        </a:xfrm>
      </p:grpSpPr>
      <p:sp>
        <p:nvSpPr>
          <p:cNvPr id="25" name="Google Shape;25;p6"/>
          <p:cNvSpPr txBox="1">
            <a:spLocks noGrp="1"/>
          </p:cNvSpPr>
          <p:nvPr>
            <p:ph type="body" idx="1"/>
          </p:nvPr>
        </p:nvSpPr>
        <p:spPr>
          <a:xfrm>
            <a:off x="457200" y="4406309"/>
            <a:ext cx="8229600" cy="519600"/>
          </a:xfrm>
          <a:prstGeom prst="rect">
            <a:avLst/>
          </a:prstGeom>
          <a:noFill/>
          <a:ln>
            <a:noFill/>
          </a:ln>
        </p:spPr>
        <p:txBody>
          <a:bodyPr spcFirstLastPara="1" wrap="square" lIns="91425" tIns="91425" rIns="91425" bIns="91425" anchor="t" anchorCtr="0">
            <a:noAutofit/>
          </a:bodyPr>
          <a:lstStyle>
            <a:lvl1pPr marL="457200" lvl="0" indent="-342900" algn="ctr" rtl="0">
              <a:lnSpc>
                <a:spcPct val="100000"/>
              </a:lnSpc>
              <a:spcBef>
                <a:spcPts val="360"/>
              </a:spcBef>
              <a:spcAft>
                <a:spcPts val="0"/>
              </a:spcAft>
              <a:buClr>
                <a:schemeClr val="dk1"/>
              </a:buClr>
              <a:buSzPts val="1800"/>
              <a:buFont typeface="Arial"/>
              <a:buChar char="●"/>
              <a:defRPr sz="1800">
                <a:solidFill>
                  <a:schemeClr val="dk1"/>
                </a:solidFill>
              </a:defRPr>
            </a:lvl1pPr>
            <a:lvl2pPr marL="914400" lvl="1" indent="-342900" algn="ctr" rtl="0">
              <a:lnSpc>
                <a:spcPct val="100000"/>
              </a:lnSpc>
              <a:spcBef>
                <a:spcPts val="0"/>
              </a:spcBef>
              <a:spcAft>
                <a:spcPts val="0"/>
              </a:spcAft>
              <a:buClr>
                <a:schemeClr val="dk1"/>
              </a:buClr>
              <a:buSzPts val="1800"/>
              <a:buFont typeface="Arial"/>
              <a:buChar char="○"/>
              <a:defRPr sz="1800">
                <a:solidFill>
                  <a:schemeClr val="dk1"/>
                </a:solidFill>
              </a:defRPr>
            </a:lvl2pPr>
            <a:lvl3pPr marL="1371600" lvl="2" indent="-342900" algn="ctr" rtl="0">
              <a:lnSpc>
                <a:spcPct val="100000"/>
              </a:lnSpc>
              <a:spcBef>
                <a:spcPts val="0"/>
              </a:spcBef>
              <a:spcAft>
                <a:spcPts val="0"/>
              </a:spcAft>
              <a:buClr>
                <a:schemeClr val="dk1"/>
              </a:buClr>
              <a:buSzPts val="1800"/>
              <a:buFont typeface="Arial"/>
              <a:buChar char="■"/>
              <a:defRPr sz="1800">
                <a:solidFill>
                  <a:schemeClr val="dk1"/>
                </a:solidFill>
              </a:defRPr>
            </a:lvl3pPr>
            <a:lvl4pPr marL="1828800" lvl="3" indent="-342900" algn="ctr" rtl="0">
              <a:lnSpc>
                <a:spcPct val="100000"/>
              </a:lnSpc>
              <a:spcBef>
                <a:spcPts val="0"/>
              </a:spcBef>
              <a:spcAft>
                <a:spcPts val="0"/>
              </a:spcAft>
              <a:buClr>
                <a:schemeClr val="dk1"/>
              </a:buClr>
              <a:buSzPts val="1800"/>
              <a:buFont typeface="Arial"/>
              <a:buChar char="●"/>
              <a:defRPr sz="1800">
                <a:solidFill>
                  <a:schemeClr val="dk1"/>
                </a:solidFill>
              </a:defRPr>
            </a:lvl4pPr>
            <a:lvl5pPr marL="2286000" lvl="4" indent="-342900" algn="ctr" rtl="0">
              <a:lnSpc>
                <a:spcPct val="100000"/>
              </a:lnSpc>
              <a:spcBef>
                <a:spcPts val="0"/>
              </a:spcBef>
              <a:spcAft>
                <a:spcPts val="0"/>
              </a:spcAft>
              <a:buClr>
                <a:schemeClr val="dk1"/>
              </a:buClr>
              <a:buSzPts val="1800"/>
              <a:buFont typeface="Arial"/>
              <a:buChar char="○"/>
              <a:defRPr sz="1800">
                <a:solidFill>
                  <a:schemeClr val="dk1"/>
                </a:solidFill>
              </a:defRPr>
            </a:lvl5pPr>
            <a:lvl6pPr marL="2743200" lvl="5" indent="-342900" algn="ctr" rtl="0">
              <a:lnSpc>
                <a:spcPct val="100000"/>
              </a:lnSpc>
              <a:spcBef>
                <a:spcPts val="0"/>
              </a:spcBef>
              <a:spcAft>
                <a:spcPts val="0"/>
              </a:spcAft>
              <a:buClr>
                <a:schemeClr val="dk1"/>
              </a:buClr>
              <a:buSzPts val="1800"/>
              <a:buFont typeface="Arial"/>
              <a:buChar char="■"/>
              <a:defRPr sz="1800">
                <a:solidFill>
                  <a:schemeClr val="dk1"/>
                </a:solidFill>
              </a:defRPr>
            </a:lvl6pPr>
            <a:lvl7pPr marL="3200400" lvl="6" indent="-342900" algn="ctr" rtl="0">
              <a:lnSpc>
                <a:spcPct val="100000"/>
              </a:lnSpc>
              <a:spcBef>
                <a:spcPts val="0"/>
              </a:spcBef>
              <a:spcAft>
                <a:spcPts val="0"/>
              </a:spcAft>
              <a:buClr>
                <a:schemeClr val="dk1"/>
              </a:buClr>
              <a:buSzPts val="1800"/>
              <a:buFont typeface="Arial"/>
              <a:buChar char="●"/>
              <a:defRPr sz="1800">
                <a:solidFill>
                  <a:schemeClr val="dk1"/>
                </a:solidFill>
              </a:defRPr>
            </a:lvl7pPr>
            <a:lvl8pPr marL="3657600" lvl="7" indent="-342900" algn="ctr" rtl="0">
              <a:lnSpc>
                <a:spcPct val="100000"/>
              </a:lnSpc>
              <a:spcBef>
                <a:spcPts val="0"/>
              </a:spcBef>
              <a:spcAft>
                <a:spcPts val="0"/>
              </a:spcAft>
              <a:buClr>
                <a:schemeClr val="dk1"/>
              </a:buClr>
              <a:buSzPts val="1800"/>
              <a:buFont typeface="Arial"/>
              <a:buChar char="○"/>
              <a:defRPr sz="1800">
                <a:solidFill>
                  <a:schemeClr val="dk1"/>
                </a:solidFill>
              </a:defRPr>
            </a:lvl8pPr>
            <a:lvl9pPr marL="4114800" lvl="8" indent="-342900" algn="ctr" rtl="0">
              <a:lnSpc>
                <a:spcPct val="100000"/>
              </a:lnSpc>
              <a:spcBef>
                <a:spcPts val="0"/>
              </a:spcBef>
              <a:spcAft>
                <a:spcPts val="0"/>
              </a:spcAft>
              <a:buClr>
                <a:schemeClr val="dk1"/>
              </a:buClr>
              <a:buSzPts val="1800"/>
              <a:buFont typeface="Arial"/>
              <a:buChar char="■"/>
              <a:defRPr sz="1800">
                <a:solidFill>
                  <a:schemeClr val="dk1"/>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30"/>
        <p:cNvGrpSpPr/>
        <p:nvPr/>
      </p:nvGrpSpPr>
      <p:grpSpPr>
        <a:xfrm>
          <a:off x="0" y="0"/>
          <a:ext cx="0" cy="0"/>
          <a:chOff x="0" y="0"/>
          <a:chExt cx="0" cy="0"/>
        </a:xfrm>
      </p:grpSpPr>
      <p:sp>
        <p:nvSpPr>
          <p:cNvPr id="31" name="Google Shape;31;p9"/>
          <p:cNvSpPr txBox="1">
            <a:spLocks noGrp="1"/>
          </p:cNvSpPr>
          <p:nvPr>
            <p:ph type="ctrTitle"/>
          </p:nvPr>
        </p:nvSpPr>
        <p:spPr>
          <a:xfrm>
            <a:off x="211425" y="1941275"/>
            <a:ext cx="5206200" cy="784800"/>
          </a:xfrm>
          <a:prstGeom prst="rect">
            <a:avLst/>
          </a:prstGeom>
          <a:noFill/>
          <a:ln>
            <a:noFill/>
          </a:ln>
        </p:spPr>
        <p:txBody>
          <a:bodyPr spcFirstLastPara="1" wrap="square" lIns="91425" tIns="91425" rIns="91425" bIns="91425" anchor="b" anchorCtr="0">
            <a:noAutofit/>
          </a:bodyPr>
          <a:lstStyle>
            <a:lvl1pPr lvl="0" rtl="0">
              <a:spcBef>
                <a:spcPts val="0"/>
              </a:spcBef>
              <a:spcAft>
                <a:spcPts val="0"/>
              </a:spcAft>
              <a:buClr>
                <a:srgbClr val="BE0712"/>
              </a:buClr>
              <a:buSzPts val="3200"/>
              <a:buFont typeface="Calibri"/>
              <a:buNone/>
              <a:defRPr sz="3200" b="1" i="0" u="none" strike="noStrike" cap="none">
                <a:solidFill>
                  <a:srgbClr val="BE0712"/>
                </a:solidFill>
                <a:latin typeface="Calibri"/>
                <a:ea typeface="Calibri"/>
                <a:cs typeface="Calibri"/>
                <a:sym typeface="Calibri"/>
              </a:defRPr>
            </a:lvl1pPr>
            <a:lvl2pPr lvl="1"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2pPr>
            <a:lvl3pPr lvl="2"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3pPr>
            <a:lvl4pPr lvl="3"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4pPr>
            <a:lvl5pPr lvl="4"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5pPr>
            <a:lvl6pPr lvl="5"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6pPr>
            <a:lvl7pPr lvl="6"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7pPr>
            <a:lvl8pPr lvl="7"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8pPr>
            <a:lvl9pPr lvl="8" rtl="0">
              <a:spcBef>
                <a:spcPts val="0"/>
              </a:spcBef>
              <a:spcAft>
                <a:spcPts val="0"/>
              </a:spcAft>
              <a:buClr>
                <a:schemeClr val="dk1"/>
              </a:buClr>
              <a:buSzPts val="3200"/>
              <a:buFont typeface="Arial"/>
              <a:buNone/>
              <a:defRPr sz="3200" b="1" i="0" u="none" strike="noStrike" cap="none">
                <a:solidFill>
                  <a:schemeClr val="dk1"/>
                </a:solidFill>
                <a:latin typeface="Arial"/>
                <a:ea typeface="Arial"/>
                <a:cs typeface="Arial"/>
                <a:sym typeface="Arial"/>
              </a:defRPr>
            </a:lvl9pPr>
          </a:lstStyle>
          <a:p>
            <a:endParaRPr/>
          </a:p>
        </p:txBody>
      </p:sp>
      <p:sp>
        <p:nvSpPr>
          <p:cNvPr id="32" name="Google Shape;32;p9"/>
          <p:cNvSpPr txBox="1">
            <a:spLocks noGrp="1"/>
          </p:cNvSpPr>
          <p:nvPr>
            <p:ph type="subTitle" idx="1"/>
          </p:nvPr>
        </p:nvSpPr>
        <p:spPr>
          <a:xfrm>
            <a:off x="161925" y="2612325"/>
            <a:ext cx="5380800" cy="7848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2"/>
              </a:buClr>
              <a:buSzPts val="2400"/>
              <a:buFont typeface="Calibri"/>
              <a:buNone/>
              <a:defRPr sz="2400" b="0" i="0" u="none" strike="noStrike" cap="none">
                <a:solidFill>
                  <a:schemeClr val="dk2"/>
                </a:solidFill>
                <a:latin typeface="Calibri"/>
                <a:ea typeface="Calibri"/>
                <a:cs typeface="Calibri"/>
                <a:sym typeface="Calibri"/>
              </a:defRPr>
            </a:lvl1pPr>
            <a:lvl2pPr lvl="1"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2pPr>
            <a:lvl3pPr lvl="2"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3pPr>
            <a:lvl4pPr lvl="3"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4pPr>
            <a:lvl5pPr lvl="4"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5pPr>
            <a:lvl6pPr lvl="5"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6pPr>
            <a:lvl7pPr lvl="6"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7pPr>
            <a:lvl8pPr lvl="7"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8pPr>
            <a:lvl9pPr lvl="8" rtl="0">
              <a:lnSpc>
                <a:spcPct val="100000"/>
              </a:lnSpc>
              <a:spcBef>
                <a:spcPts val="0"/>
              </a:spcBef>
              <a:spcAft>
                <a:spcPts val="0"/>
              </a:spcAft>
              <a:buClr>
                <a:schemeClr val="dk2"/>
              </a:buClr>
              <a:buSzPts val="3000"/>
              <a:buFont typeface="Arial"/>
              <a:buNone/>
              <a:defRPr sz="3000" b="0" i="0" u="none" strike="noStrike" cap="none">
                <a:solidFill>
                  <a:schemeClr val="dk2"/>
                </a:solidFill>
                <a:latin typeface="Arial"/>
                <a:ea typeface="Arial"/>
                <a:cs typeface="Arial"/>
                <a:sym typeface="Arial"/>
              </a:defRPr>
            </a:lvl9pPr>
          </a:lstStyle>
          <a:p>
            <a:endParaRPr/>
          </a:p>
        </p:txBody>
      </p:sp>
      <p:cxnSp>
        <p:nvCxnSpPr>
          <p:cNvPr id="33" name="Google Shape;33;p9"/>
          <p:cNvCxnSpPr/>
          <p:nvPr/>
        </p:nvCxnSpPr>
        <p:spPr>
          <a:xfrm>
            <a:off x="290700" y="2669200"/>
            <a:ext cx="8443800" cy="0"/>
          </a:xfrm>
          <a:prstGeom prst="straightConnector1">
            <a:avLst/>
          </a:prstGeom>
          <a:noFill/>
          <a:ln w="19050" cap="flat" cmpd="sng">
            <a:solidFill>
              <a:srgbClr val="1072BD"/>
            </a:solidFill>
            <a:prstDash val="dot"/>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34"/>
        <p:cNvGrpSpPr/>
        <p:nvPr/>
      </p:nvGrpSpPr>
      <p:grpSpPr>
        <a:xfrm>
          <a:off x="0" y="0"/>
          <a:ext cx="0" cy="0"/>
          <a:chOff x="0" y="0"/>
          <a:chExt cx="0" cy="0"/>
        </a:xfrm>
      </p:grpSpPr>
      <p:sp>
        <p:nvSpPr>
          <p:cNvPr id="35" name="Google Shape;35;p10"/>
          <p:cNvSpPr txBox="1">
            <a:spLocks noGrp="1"/>
          </p:cNvSpPr>
          <p:nvPr>
            <p:ph type="title"/>
          </p:nvPr>
        </p:nvSpPr>
        <p:spPr>
          <a:xfrm>
            <a:off x="166800" y="92501"/>
            <a:ext cx="8229600" cy="4953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Clr>
                <a:srgbClr val="BE0712"/>
              </a:buClr>
              <a:buSzPts val="2400"/>
              <a:buFont typeface="Calibri"/>
              <a:buNone/>
              <a:defRPr sz="2400" b="1">
                <a:solidFill>
                  <a:srgbClr val="BE0712"/>
                </a:solidFill>
                <a:latin typeface="Calibri"/>
                <a:ea typeface="Calibri"/>
                <a:cs typeface="Calibri"/>
                <a:sym typeface="Calibri"/>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cxnSp>
        <p:nvCxnSpPr>
          <p:cNvPr id="36" name="Google Shape;36;p10"/>
          <p:cNvCxnSpPr/>
          <p:nvPr/>
        </p:nvCxnSpPr>
        <p:spPr>
          <a:xfrm>
            <a:off x="243000" y="587800"/>
            <a:ext cx="8443800" cy="0"/>
          </a:xfrm>
          <a:prstGeom prst="straightConnector1">
            <a:avLst/>
          </a:prstGeom>
          <a:noFill/>
          <a:ln w="19050" cap="flat" cmpd="sng">
            <a:solidFill>
              <a:srgbClr val="1072BD"/>
            </a:solidFill>
            <a:prstDash val="dot"/>
            <a:round/>
            <a:headEnd type="none" w="med" len="med"/>
            <a:tailEnd type="none" w="med" len="med"/>
          </a:ln>
        </p:spPr>
      </p:cxnSp>
      <p:sp>
        <p:nvSpPr>
          <p:cNvPr id="37" name="Google Shape;37;p10"/>
          <p:cNvSpPr txBox="1">
            <a:spLocks noGrp="1"/>
          </p:cNvSpPr>
          <p:nvPr>
            <p:ph type="body" idx="1"/>
          </p:nvPr>
        </p:nvSpPr>
        <p:spPr>
          <a:xfrm>
            <a:off x="243000" y="556500"/>
            <a:ext cx="8443800" cy="4153800"/>
          </a:xfrm>
          <a:prstGeom prst="rect">
            <a:avLst/>
          </a:prstGeom>
          <a:noFill/>
          <a:ln>
            <a:noFill/>
          </a:ln>
        </p:spPr>
        <p:txBody>
          <a:bodyPr spcFirstLastPara="1" wrap="square" lIns="91425" tIns="91425" rIns="91425" bIns="91425" anchor="t" anchorCtr="0">
            <a:noAutofit/>
          </a:bodyPr>
          <a:lstStyle>
            <a:lvl1pPr marL="457200" lvl="0" indent="-355600" rtl="0">
              <a:spcBef>
                <a:spcPts val="600"/>
              </a:spcBef>
              <a:spcAft>
                <a:spcPts val="0"/>
              </a:spcAft>
              <a:buSzPts val="2000"/>
              <a:buFont typeface="Calibri"/>
              <a:buChar char="●"/>
              <a:defRPr sz="2000">
                <a:latin typeface="Calibri"/>
                <a:ea typeface="Calibri"/>
                <a:cs typeface="Calibri"/>
                <a:sym typeface="Calibri"/>
              </a:defRPr>
            </a:lvl1pPr>
            <a:lvl2pPr marL="914400" lvl="1" indent="-355600" rtl="0">
              <a:spcBef>
                <a:spcPts val="0"/>
              </a:spcBef>
              <a:spcAft>
                <a:spcPts val="0"/>
              </a:spcAft>
              <a:buSzPts val="2000"/>
              <a:buFont typeface="Calibri"/>
              <a:buChar char="○"/>
              <a:defRPr sz="2000">
                <a:latin typeface="Calibri"/>
                <a:ea typeface="Calibri"/>
                <a:cs typeface="Calibri"/>
                <a:sym typeface="Calibri"/>
              </a:defRPr>
            </a:lvl2pPr>
            <a:lvl3pPr marL="1371600" lvl="2" indent="-342900" rtl="0">
              <a:spcBef>
                <a:spcPts val="0"/>
              </a:spcBef>
              <a:spcAft>
                <a:spcPts val="0"/>
              </a:spcAft>
              <a:buSzPts val="1800"/>
              <a:buFont typeface="Calibri"/>
              <a:buChar char="■"/>
              <a:defRPr sz="1800">
                <a:latin typeface="Calibri"/>
                <a:ea typeface="Calibri"/>
                <a:cs typeface="Calibri"/>
                <a:sym typeface="Calibri"/>
              </a:defRPr>
            </a:lvl3pPr>
            <a:lvl4pPr marL="1828800" lvl="3" indent="-342900" rtl="0">
              <a:spcBef>
                <a:spcPts val="0"/>
              </a:spcBef>
              <a:spcAft>
                <a:spcPts val="0"/>
              </a:spcAft>
              <a:buSzPts val="1800"/>
              <a:buFont typeface="Calibri"/>
              <a:buChar char="●"/>
              <a:defRPr>
                <a:latin typeface="Calibri"/>
                <a:ea typeface="Calibri"/>
                <a:cs typeface="Calibri"/>
                <a:sym typeface="Calibri"/>
              </a:defRPr>
            </a:lvl4pPr>
            <a:lvl5pPr marL="2286000" lvl="4" indent="-342900" rtl="0">
              <a:spcBef>
                <a:spcPts val="0"/>
              </a:spcBef>
              <a:spcAft>
                <a:spcPts val="0"/>
              </a:spcAft>
              <a:buSzPts val="1800"/>
              <a:buFont typeface="Calibri"/>
              <a:buChar char="○"/>
              <a:defRPr sz="1800">
                <a:latin typeface="Calibri"/>
                <a:ea typeface="Calibri"/>
                <a:cs typeface="Calibri"/>
                <a:sym typeface="Calibri"/>
              </a:defRPr>
            </a:lvl5pPr>
            <a:lvl6pPr marL="2743200" lvl="5" indent="-342900" rtl="0">
              <a:spcBef>
                <a:spcPts val="0"/>
              </a:spcBef>
              <a:spcAft>
                <a:spcPts val="0"/>
              </a:spcAft>
              <a:buSzPts val="1800"/>
              <a:buFont typeface="Calibri"/>
              <a:buChar char="■"/>
              <a:defRPr sz="1800">
                <a:latin typeface="Calibri"/>
                <a:ea typeface="Calibri"/>
                <a:cs typeface="Calibri"/>
                <a:sym typeface="Calibri"/>
              </a:defRPr>
            </a:lvl6pPr>
            <a:lvl7pPr marL="3200400" lvl="6" indent="-342900" rtl="0">
              <a:spcBef>
                <a:spcPts val="0"/>
              </a:spcBef>
              <a:spcAft>
                <a:spcPts val="0"/>
              </a:spcAft>
              <a:buSzPts val="1800"/>
              <a:buFont typeface="Calibri"/>
              <a:buChar char="●"/>
              <a:defRPr sz="1800">
                <a:latin typeface="Calibri"/>
                <a:ea typeface="Calibri"/>
                <a:cs typeface="Calibri"/>
                <a:sym typeface="Calibri"/>
              </a:defRPr>
            </a:lvl7pPr>
            <a:lvl8pPr marL="3657600" lvl="7" indent="-342900" rtl="0">
              <a:spcBef>
                <a:spcPts val="0"/>
              </a:spcBef>
              <a:spcAft>
                <a:spcPts val="0"/>
              </a:spcAft>
              <a:buSzPts val="1800"/>
              <a:buFont typeface="Calibri"/>
              <a:buChar char="○"/>
              <a:defRPr sz="1800">
                <a:latin typeface="Calibri"/>
                <a:ea typeface="Calibri"/>
                <a:cs typeface="Calibri"/>
                <a:sym typeface="Calibri"/>
              </a:defRPr>
            </a:lvl8pPr>
            <a:lvl9pPr marL="4114800" lvl="8" indent="-342900" rtl="0">
              <a:spcBef>
                <a:spcPts val="0"/>
              </a:spcBef>
              <a:spcAft>
                <a:spcPts val="0"/>
              </a:spcAft>
              <a:buSzPts val="1800"/>
              <a:buFont typeface="Calibri"/>
              <a:buChar char="■"/>
              <a:defRPr sz="1800">
                <a:latin typeface="Calibri"/>
                <a:ea typeface="Calibri"/>
                <a:cs typeface="Calibri"/>
                <a:sym typeface="Calibri"/>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38"/>
        <p:cNvGrpSpPr/>
        <p:nvPr/>
      </p:nvGrpSpPr>
      <p:grpSpPr>
        <a:xfrm>
          <a:off x="0" y="0"/>
          <a:ext cx="0" cy="0"/>
          <a:chOff x="0" y="0"/>
          <a:chExt cx="0" cy="0"/>
        </a:xfrm>
      </p:grpSpPr>
      <p:sp>
        <p:nvSpPr>
          <p:cNvPr id="39" name="Google Shape;39;p1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SzPts val="3600"/>
              <a:buFont typeface="Arial"/>
              <a:buNone/>
              <a:defRPr sz="3600" b="1">
                <a:solidFill>
                  <a:schemeClr val="dk1"/>
                </a:solidFill>
                <a:latin typeface="Arial"/>
                <a:ea typeface="Arial"/>
                <a:cs typeface="Arial"/>
                <a:sym typeface="Arial"/>
              </a:defRPr>
            </a:lvl1pPr>
            <a:lvl2pPr lvl="1" algn="l" rtl="0">
              <a:spcBef>
                <a:spcPts val="0"/>
              </a:spcBef>
              <a:spcAft>
                <a:spcPts val="0"/>
              </a:spcAft>
              <a:buSzPts val="3600"/>
              <a:buFont typeface="Arial"/>
              <a:buNone/>
              <a:defRPr sz="3600" b="1">
                <a:solidFill>
                  <a:schemeClr val="dk1"/>
                </a:solidFill>
                <a:latin typeface="Arial"/>
                <a:ea typeface="Arial"/>
                <a:cs typeface="Arial"/>
                <a:sym typeface="Arial"/>
              </a:defRPr>
            </a:lvl2pPr>
            <a:lvl3pPr lvl="2" algn="l" rtl="0">
              <a:spcBef>
                <a:spcPts val="0"/>
              </a:spcBef>
              <a:spcAft>
                <a:spcPts val="0"/>
              </a:spcAft>
              <a:buSzPts val="3600"/>
              <a:buFont typeface="Arial"/>
              <a:buNone/>
              <a:defRPr sz="3600" b="1">
                <a:solidFill>
                  <a:schemeClr val="dk1"/>
                </a:solidFill>
                <a:latin typeface="Arial"/>
                <a:ea typeface="Arial"/>
                <a:cs typeface="Arial"/>
                <a:sym typeface="Arial"/>
              </a:defRPr>
            </a:lvl3pPr>
            <a:lvl4pPr lvl="3" algn="l" rtl="0">
              <a:spcBef>
                <a:spcPts val="0"/>
              </a:spcBef>
              <a:spcAft>
                <a:spcPts val="0"/>
              </a:spcAft>
              <a:buSzPts val="3600"/>
              <a:buFont typeface="Arial"/>
              <a:buNone/>
              <a:defRPr sz="3600" b="1">
                <a:solidFill>
                  <a:schemeClr val="dk1"/>
                </a:solidFill>
                <a:latin typeface="Arial"/>
                <a:ea typeface="Arial"/>
                <a:cs typeface="Arial"/>
                <a:sym typeface="Arial"/>
              </a:defRPr>
            </a:lvl4pPr>
            <a:lvl5pPr lvl="4" algn="l" rtl="0">
              <a:spcBef>
                <a:spcPts val="0"/>
              </a:spcBef>
              <a:spcAft>
                <a:spcPts val="0"/>
              </a:spcAft>
              <a:buSzPts val="3600"/>
              <a:buFont typeface="Arial"/>
              <a:buNone/>
              <a:defRPr sz="3600" b="1">
                <a:solidFill>
                  <a:schemeClr val="dk1"/>
                </a:solidFill>
                <a:latin typeface="Arial"/>
                <a:ea typeface="Arial"/>
                <a:cs typeface="Arial"/>
                <a:sym typeface="Arial"/>
              </a:defRPr>
            </a:lvl5pPr>
            <a:lvl6pPr lvl="5" algn="l" rtl="0">
              <a:spcBef>
                <a:spcPts val="0"/>
              </a:spcBef>
              <a:spcAft>
                <a:spcPts val="0"/>
              </a:spcAft>
              <a:buSzPts val="3600"/>
              <a:buFont typeface="Arial"/>
              <a:buNone/>
              <a:defRPr sz="3600" b="1">
                <a:solidFill>
                  <a:schemeClr val="dk1"/>
                </a:solidFill>
                <a:latin typeface="Arial"/>
                <a:ea typeface="Arial"/>
                <a:cs typeface="Arial"/>
                <a:sym typeface="Arial"/>
              </a:defRPr>
            </a:lvl6pPr>
            <a:lvl7pPr lvl="6" algn="l" rtl="0">
              <a:spcBef>
                <a:spcPts val="0"/>
              </a:spcBef>
              <a:spcAft>
                <a:spcPts val="0"/>
              </a:spcAft>
              <a:buSzPts val="3600"/>
              <a:buFont typeface="Arial"/>
              <a:buNone/>
              <a:defRPr sz="3600" b="1">
                <a:solidFill>
                  <a:schemeClr val="dk1"/>
                </a:solidFill>
                <a:latin typeface="Arial"/>
                <a:ea typeface="Arial"/>
                <a:cs typeface="Arial"/>
                <a:sym typeface="Arial"/>
              </a:defRPr>
            </a:lvl7pPr>
            <a:lvl8pPr lvl="7" algn="l" rtl="0">
              <a:spcBef>
                <a:spcPts val="0"/>
              </a:spcBef>
              <a:spcAft>
                <a:spcPts val="0"/>
              </a:spcAft>
              <a:buSzPts val="3600"/>
              <a:buFont typeface="Arial"/>
              <a:buNone/>
              <a:defRPr sz="3600" b="1">
                <a:solidFill>
                  <a:schemeClr val="dk1"/>
                </a:solidFill>
                <a:latin typeface="Arial"/>
                <a:ea typeface="Arial"/>
                <a:cs typeface="Arial"/>
                <a:sym typeface="Arial"/>
              </a:defRPr>
            </a:lvl8pPr>
            <a:lvl9pPr lvl="8" algn="l" rtl="0">
              <a:spcBef>
                <a:spcPts val="0"/>
              </a:spcBef>
              <a:spcAft>
                <a:spcPts val="0"/>
              </a:spcAft>
              <a:buSzPts val="3600"/>
              <a:buFont typeface="Arial"/>
              <a:buNone/>
              <a:defRPr sz="3600" b="1">
                <a:solidFill>
                  <a:schemeClr val="dk1"/>
                </a:solidFill>
                <a:latin typeface="Arial"/>
                <a:ea typeface="Arial"/>
                <a:cs typeface="Arial"/>
                <a:sym typeface="Arial"/>
              </a:defRPr>
            </a:lvl9pPr>
          </a:lstStyle>
          <a:p>
            <a:endParaRPr/>
          </a:p>
        </p:txBody>
      </p:sp>
      <p:sp>
        <p:nvSpPr>
          <p:cNvPr id="40" name="Google Shape;40;p11"/>
          <p:cNvSpPr txBox="1">
            <a:spLocks noGrp="1"/>
          </p:cNvSpPr>
          <p:nvPr>
            <p:ph type="body" idx="1"/>
          </p:nvPr>
        </p:nvSpPr>
        <p:spPr>
          <a:xfrm>
            <a:off x="457200" y="1200150"/>
            <a:ext cx="3994500" cy="372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
        <p:nvSpPr>
          <p:cNvPr id="41" name="Google Shape;41;p11"/>
          <p:cNvSpPr txBox="1">
            <a:spLocks noGrp="1"/>
          </p:cNvSpPr>
          <p:nvPr>
            <p:ph type="body" idx="2"/>
          </p:nvPr>
        </p:nvSpPr>
        <p:spPr>
          <a:xfrm>
            <a:off x="4692274" y="1200150"/>
            <a:ext cx="3994500" cy="3725700"/>
          </a:xfrm>
          <a:prstGeom prst="rect">
            <a:avLst/>
          </a:prstGeom>
          <a:noFill/>
          <a:ln>
            <a:noFill/>
          </a:ln>
        </p:spPr>
        <p:txBody>
          <a:bodyPr spcFirstLastPara="1" wrap="square" lIns="91425" tIns="91425" rIns="91425" bIns="91425" anchor="t" anchorCtr="0">
            <a:noAutofit/>
          </a:bodyPr>
          <a:lstStyle>
            <a:lvl1pPr marL="457200" lvl="0" indent="-419100" rtl="0">
              <a:spcBef>
                <a:spcPts val="600"/>
              </a:spcBef>
              <a:spcAft>
                <a:spcPts val="0"/>
              </a:spcAft>
              <a:buSzPts val="30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42900" rtl="0">
              <a:spcBef>
                <a:spcPts val="0"/>
              </a:spcBef>
              <a:spcAft>
                <a:spcPts val="0"/>
              </a:spcAft>
              <a:buSzPts val="1800"/>
              <a:buChar char="●"/>
              <a:defRPr/>
            </a:lvl4pPr>
            <a:lvl5pPr marL="2286000" lvl="4" indent="-342900" rtl="0">
              <a:spcBef>
                <a:spcPts val="0"/>
              </a:spcBef>
              <a:spcAft>
                <a:spcPts val="0"/>
              </a:spcAft>
              <a:buSzPts val="1800"/>
              <a:buChar char="○"/>
              <a:defRPr sz="1800"/>
            </a:lvl5pPr>
            <a:lvl6pPr marL="2743200" lvl="5" indent="-342900" rtl="0">
              <a:spcBef>
                <a:spcPts val="0"/>
              </a:spcBef>
              <a:spcAft>
                <a:spcPts val="0"/>
              </a:spcAft>
              <a:buSzPts val="1800"/>
              <a:buChar char="■"/>
              <a:defRPr sz="1800"/>
            </a:lvl6pPr>
            <a:lvl7pPr marL="3200400" lvl="6" indent="-342900" rtl="0">
              <a:spcBef>
                <a:spcPts val="0"/>
              </a:spcBef>
              <a:spcAft>
                <a:spcPts val="0"/>
              </a:spcAft>
              <a:buSzPts val="1800"/>
              <a:buChar char="●"/>
              <a:defRPr sz="1800"/>
            </a:lvl7pPr>
            <a:lvl8pPr marL="3657600" lvl="7" indent="-342900" rtl="0">
              <a:spcBef>
                <a:spcPts val="0"/>
              </a:spcBef>
              <a:spcAft>
                <a:spcPts val="0"/>
              </a:spcAft>
              <a:buSzPts val="1800"/>
              <a:buChar char="○"/>
              <a:defRPr sz="1800"/>
            </a:lvl8pPr>
            <a:lvl9pPr marL="4114800" lvl="8" indent="-342900" rtl="0">
              <a:spcBef>
                <a:spcPts val="0"/>
              </a:spcBef>
              <a:spcAft>
                <a:spcPts val="0"/>
              </a:spcAft>
              <a:buSzPts val="1800"/>
              <a:buChar char="■"/>
              <a:defRPr sz="18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hyperlink" Target="http://datastructur.es" TargetMode="Externa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9.xml"/><Relationship Id="rId7"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6" Type="http://schemas.openxmlformats.org/officeDocument/2006/relationships/slideLayout" Target="../slideLayouts/slideLayout12.xml"/><Relationship Id="rId5" Type="http://schemas.openxmlformats.org/officeDocument/2006/relationships/slideLayout" Target="../slideLayouts/slideLayout11.xml"/><Relationship Id="rId4"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lvl="2"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lvl="3"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lvl="4"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lvl="5"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lvl="6"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lvl="7"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lvl="8"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7" name="Google Shape;7;p1"/>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lvl="0"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lvl="1" indent="-381000" algn="l" rtl="0">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lvl="2" indent="-381000" algn="l" rtl="0">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lvl="3"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lvl="4"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lvl="5"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lvl="6"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lvl="7"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lvl="8"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pic>
        <p:nvPicPr>
          <p:cNvPr id="8" name="Google Shape;8;p1"/>
          <p:cNvPicPr preferRelativeResize="0"/>
          <p:nvPr/>
        </p:nvPicPr>
        <p:blipFill>
          <a:blip r:embed="rId8">
            <a:alphaModFix/>
          </a:blip>
          <a:stretch>
            <a:fillRect/>
          </a:stretch>
        </p:blipFill>
        <p:spPr>
          <a:xfrm>
            <a:off x="8686800" y="4983478"/>
            <a:ext cx="457200" cy="160022"/>
          </a:xfrm>
          <a:prstGeom prst="rect">
            <a:avLst/>
          </a:prstGeom>
          <a:noFill/>
          <a:ln>
            <a:noFill/>
          </a:ln>
        </p:spPr>
      </p:pic>
      <p:sp>
        <p:nvSpPr>
          <p:cNvPr id="9" name="Google Shape;9;p1"/>
          <p:cNvSpPr txBox="1"/>
          <p:nvPr/>
        </p:nvSpPr>
        <p:spPr>
          <a:xfrm>
            <a:off x="8578500" y="4793875"/>
            <a:ext cx="655200" cy="20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600" u="sng">
                <a:solidFill>
                  <a:srgbClr val="1155CC"/>
                </a:solidFill>
                <a:latin typeface="Calibri"/>
                <a:ea typeface="Calibri"/>
                <a:cs typeface="Calibri"/>
                <a:sym typeface="Calibri"/>
                <a:hlinkClick r:id="rId9">
                  <a:extLst>
                    <a:ext uri="{A12FA001-AC4F-418D-AE19-62706E023703}">
                      <ahyp:hlinkClr xmlns:ahyp="http://schemas.microsoft.com/office/drawing/2018/hyperlinkcolor" val="tx"/>
                    </a:ext>
                  </a:extLst>
                </a:hlinkClick>
              </a:rPr>
              <a:t>datastructur.es</a:t>
            </a:r>
            <a:endParaRPr sz="600">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7"/>
        <p:cNvGrpSpPr/>
        <p:nvPr/>
      </p:nvGrpSpPr>
      <p:grpSpPr>
        <a:xfrm>
          <a:off x="0" y="0"/>
          <a:ext cx="0" cy="0"/>
          <a:chOff x="0" y="0"/>
          <a:chExt cx="0" cy="0"/>
        </a:xfrm>
      </p:grpSpPr>
      <p:sp>
        <p:nvSpPr>
          <p:cNvPr id="28" name="Google Shape;28;p8"/>
          <p:cNvSpPr txBox="1">
            <a:spLocks noGrp="1"/>
          </p:cNvSpPr>
          <p:nvPr>
            <p:ph type="title"/>
          </p:nvPr>
        </p:nvSpPr>
        <p:spPr>
          <a:xfrm>
            <a:off x="457200" y="205978"/>
            <a:ext cx="8229600" cy="857400"/>
          </a:xfrm>
          <a:prstGeom prst="rect">
            <a:avLst/>
          </a:prstGeom>
          <a:noFill/>
          <a:ln>
            <a:noFill/>
          </a:ln>
        </p:spPr>
        <p:txBody>
          <a:bodyPr spcFirstLastPara="1" wrap="square" lIns="91425" tIns="91425" rIns="91425" bIns="91425" anchor="b" anchorCtr="0">
            <a:noAutofit/>
          </a:bodyPr>
          <a:lstStyle>
            <a:lvl1pPr lvl="0"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1pPr>
            <a:lvl2pPr lvl="1"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2pPr>
            <a:lvl3pPr lvl="2"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3pPr>
            <a:lvl4pPr lvl="3"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4pPr>
            <a:lvl5pPr lvl="4"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5pPr>
            <a:lvl6pPr lvl="5"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6pPr>
            <a:lvl7pPr lvl="6"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7pPr>
            <a:lvl8pPr lvl="7"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8pPr>
            <a:lvl9pPr lvl="8" algn="l" rtl="0">
              <a:spcBef>
                <a:spcPts val="0"/>
              </a:spcBef>
              <a:spcAft>
                <a:spcPts val="0"/>
              </a:spcAft>
              <a:buClr>
                <a:schemeClr val="dk1"/>
              </a:buClr>
              <a:buSzPts val="3600"/>
              <a:buFont typeface="Arial"/>
              <a:buNone/>
              <a:defRPr sz="3600" b="1" i="0" u="none" strike="noStrike" cap="none">
                <a:solidFill>
                  <a:schemeClr val="dk1"/>
                </a:solidFill>
                <a:latin typeface="Arial"/>
                <a:ea typeface="Arial"/>
                <a:cs typeface="Arial"/>
                <a:sym typeface="Arial"/>
              </a:defRPr>
            </a:lvl9pPr>
          </a:lstStyle>
          <a:p>
            <a:endParaRPr/>
          </a:p>
        </p:txBody>
      </p:sp>
      <p:sp>
        <p:nvSpPr>
          <p:cNvPr id="29" name="Google Shape;29;p8"/>
          <p:cNvSpPr txBox="1">
            <a:spLocks noGrp="1"/>
          </p:cNvSpPr>
          <p:nvPr>
            <p:ph type="body" idx="1"/>
          </p:nvPr>
        </p:nvSpPr>
        <p:spPr>
          <a:xfrm>
            <a:off x="457200" y="1200150"/>
            <a:ext cx="8229600" cy="3725700"/>
          </a:xfrm>
          <a:prstGeom prst="rect">
            <a:avLst/>
          </a:prstGeom>
          <a:noFill/>
          <a:ln>
            <a:noFill/>
          </a:ln>
        </p:spPr>
        <p:txBody>
          <a:bodyPr spcFirstLastPara="1" wrap="square" lIns="91425" tIns="91425" rIns="91425" bIns="91425" anchor="t" anchorCtr="0">
            <a:noAutofit/>
          </a:bodyPr>
          <a:lstStyle>
            <a:lvl1pPr marL="457200" lvl="0" indent="-419100" algn="l" rtl="0">
              <a:spcBef>
                <a:spcPts val="600"/>
              </a:spcBef>
              <a:spcAft>
                <a:spcPts val="0"/>
              </a:spcAft>
              <a:buClr>
                <a:schemeClr val="dk1"/>
              </a:buClr>
              <a:buSzPts val="3000"/>
              <a:buFont typeface="Arial"/>
              <a:buChar char="●"/>
              <a:defRPr sz="3000" b="0" i="0" u="none" strike="noStrike" cap="none">
                <a:solidFill>
                  <a:schemeClr val="dk1"/>
                </a:solidFill>
                <a:latin typeface="Arial"/>
                <a:ea typeface="Arial"/>
                <a:cs typeface="Arial"/>
                <a:sym typeface="Arial"/>
              </a:defRPr>
            </a:lvl1pPr>
            <a:lvl2pPr marL="914400" lvl="1" indent="-381000" algn="l" rtl="0">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lvl="2" indent="-381000" algn="l" rtl="0">
              <a:spcBef>
                <a:spcPts val="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3pPr>
            <a:lvl4pPr marL="1828800" lvl="3"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lvl="4"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lvl="5"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lvl="6"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lvl="7"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lvl="8" indent="-342900" algn="l" rtl="0">
              <a:spcBef>
                <a:spcPts val="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en.wikipedia.org/w/index.php?title=Kolmogorov_complexity#Uncomputability_of_Kolmogorov_complexity" TargetMode="External"/><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4.xml"/><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hyperlink" Target="http://en.wikipedia.org/wiki/Cook%E2%80%93Levin_theorem" TargetMode="External"/><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3" Type="http://schemas.openxmlformats.org/officeDocument/2006/relationships/hyperlink" Target="http://en.wikipedia.org/wiki/Millennium_Prize_Problems" TargetMode="External"/><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6.xml"/><Relationship Id="rId1" Type="http://schemas.openxmlformats.org/officeDocument/2006/relationships/slideLayout" Target="../slideLayouts/slideLayout2.xml"/><Relationship Id="rId4" Type="http://schemas.openxmlformats.org/officeDocument/2006/relationships/hyperlink" Target="http://www.scottaaronson.com/papers/npcomplete.pdf" TargetMode="Externa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4.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1.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5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hyperlink" Target="https://youtu.be/wMqSD1ctMmM" TargetMode="External"/><Relationship Id="rId2" Type="http://schemas.openxmlformats.org/officeDocument/2006/relationships/notesSlide" Target="../notesSlides/notesSlide54.xml"/><Relationship Id="rId1" Type="http://schemas.openxmlformats.org/officeDocument/2006/relationships/slideLayout" Target="../slideLayouts/slideLayout2.xml"/><Relationship Id="rId6" Type="http://schemas.openxmlformats.org/officeDocument/2006/relationships/hyperlink" Target="https://docs.google.com/presentation/d/1pTBvBZfhJc1e86gbIzm3ltyTXcd9mvXUDw7ssBYMYrw/edit#slide=id.g50800bf0a8_0_78" TargetMode="External"/><Relationship Id="rId5" Type="http://schemas.openxmlformats.org/officeDocument/2006/relationships/hyperlink" Target="http://joshh.ug/lec4/" TargetMode="External"/><Relationship Id="rId4" Type="http://schemas.openxmlformats.org/officeDocument/2006/relationships/hyperlink" Target="https://sp18.datastructur.es/materials/lab/lab14/lab14"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5"/>
          <p:cNvSpPr txBox="1">
            <a:spLocks noGrp="1"/>
          </p:cNvSpPr>
          <p:nvPr>
            <p:ph type="ctrTitle"/>
          </p:nvPr>
        </p:nvSpPr>
        <p:spPr>
          <a:xfrm>
            <a:off x="211425" y="1941275"/>
            <a:ext cx="5206200" cy="784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CS61B</a:t>
            </a:r>
            <a:endParaRPr/>
          </a:p>
        </p:txBody>
      </p:sp>
      <p:sp>
        <p:nvSpPr>
          <p:cNvPr id="52" name="Google Shape;52;p15"/>
          <p:cNvSpPr txBox="1">
            <a:spLocks noGrp="1"/>
          </p:cNvSpPr>
          <p:nvPr>
            <p:ph type="subTitle" idx="1"/>
          </p:nvPr>
        </p:nvSpPr>
        <p:spPr>
          <a:xfrm>
            <a:off x="136050" y="2560350"/>
            <a:ext cx="8871900" cy="78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Lecture 39: Compression, Complexity, and P = NP</a:t>
            </a:r>
            <a:endParaRPr/>
          </a:p>
          <a:p>
            <a:pPr marL="457200" lvl="0" indent="-381000" algn="l" rtl="0">
              <a:spcBef>
                <a:spcPts val="0"/>
              </a:spcBef>
              <a:spcAft>
                <a:spcPts val="0"/>
              </a:spcAft>
              <a:buSzPts val="2400"/>
              <a:buChar char="●"/>
            </a:pPr>
            <a:r>
              <a:rPr lang="en"/>
              <a:t>Models of Compression</a:t>
            </a:r>
            <a:endParaRPr/>
          </a:p>
          <a:p>
            <a:pPr marL="457200" lvl="0" indent="-381000" algn="l" rtl="0">
              <a:spcBef>
                <a:spcPts val="0"/>
              </a:spcBef>
              <a:spcAft>
                <a:spcPts val="0"/>
              </a:spcAft>
              <a:buSzPts val="2400"/>
              <a:buChar char="●"/>
            </a:pPr>
            <a:r>
              <a:rPr lang="en"/>
              <a:t>Kolmogorov Complexity (extra)</a:t>
            </a:r>
            <a:endParaRPr/>
          </a:p>
          <a:p>
            <a:pPr marL="457200" lvl="0" indent="-381000" algn="l" rtl="0">
              <a:spcBef>
                <a:spcPts val="0"/>
              </a:spcBef>
              <a:spcAft>
                <a:spcPts val="0"/>
              </a:spcAft>
              <a:buSzPts val="2400"/>
              <a:buChar char="●"/>
            </a:pPr>
            <a:r>
              <a:rPr lang="en"/>
              <a:t>Space / Time Compression (extra)</a:t>
            </a:r>
            <a:endParaRPr/>
          </a:p>
          <a:p>
            <a:pPr marL="457200" lvl="0" indent="-381000" algn="l" rtl="0">
              <a:spcBef>
                <a:spcPts val="0"/>
              </a:spcBef>
              <a:spcAft>
                <a:spcPts val="0"/>
              </a:spcAft>
              <a:buSzPts val="2400"/>
              <a:buChar char="●"/>
            </a:pPr>
            <a:r>
              <a:rPr lang="en"/>
              <a:t>P=NP? (Extra)</a:t>
            </a:r>
            <a:endParaRPr/>
          </a:p>
          <a:p>
            <a:pPr marL="457200" lvl="0" indent="-381000" algn="l" rtl="0">
              <a:spcBef>
                <a:spcPts val="0"/>
              </a:spcBef>
              <a:spcAft>
                <a:spcPts val="0"/>
              </a:spcAft>
              <a:buSzPts val="2400"/>
              <a:buChar char="●"/>
            </a:pPr>
            <a:r>
              <a:rPr lang="en"/>
              <a:t>Is Short = Comprehensible? (Extra)</a:t>
            </a:r>
            <a:endParaRPr/>
          </a:p>
        </p:txBody>
      </p:sp>
      <p:pic>
        <p:nvPicPr>
          <p:cNvPr id="53" name="Google Shape;53;p15"/>
          <p:cNvPicPr preferRelativeResize="0"/>
          <p:nvPr/>
        </p:nvPicPr>
        <p:blipFill>
          <a:blip r:embed="rId3">
            <a:alphaModFix/>
          </a:blip>
          <a:stretch>
            <a:fillRect/>
          </a:stretch>
        </p:blipFill>
        <p:spPr>
          <a:xfrm>
            <a:off x="6995598" y="-29225"/>
            <a:ext cx="1919275" cy="2886201"/>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24"/>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Compression Model 2</a:t>
            </a:r>
            <a:endParaRPr/>
          </a:p>
        </p:txBody>
      </p:sp>
      <p:sp>
        <p:nvSpPr>
          <p:cNvPr id="179" name="Google Shape;179;p24"/>
          <p:cNvSpPr txBox="1">
            <a:spLocks noGrp="1"/>
          </p:cNvSpPr>
          <p:nvPr>
            <p:ph type="body" idx="1"/>
          </p:nvPr>
        </p:nvSpPr>
        <p:spPr>
          <a:xfrm>
            <a:off x="243000" y="556500"/>
            <a:ext cx="8814900" cy="244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goal of a compression algorithm is to find short sequences of bits that generate desired longer sequences of bits.</a:t>
            </a:r>
            <a:endParaRPr/>
          </a:p>
          <a:p>
            <a:pPr marL="457200" lvl="0" indent="-355600" algn="l" rtl="0">
              <a:spcBef>
                <a:spcPts val="600"/>
              </a:spcBef>
              <a:spcAft>
                <a:spcPts val="0"/>
              </a:spcAft>
              <a:buSzPts val="2000"/>
              <a:buChar char="●"/>
            </a:pPr>
            <a:r>
              <a:rPr lang="en"/>
              <a:t>Given a sequence of bits B, find a shorter sequence </a:t>
            </a:r>
            <a:r>
              <a:rPr lang="en">
                <a:solidFill>
                  <a:srgbClr val="FF00FF"/>
                </a:solidFill>
              </a:rPr>
              <a:t>DA</a:t>
            </a:r>
            <a:r>
              <a:rPr lang="en"/>
              <a:t>+C(B) that produces B when fed into an interpreter.</a:t>
            </a:r>
            <a:endParaRPr/>
          </a:p>
        </p:txBody>
      </p:sp>
      <p:sp>
        <p:nvSpPr>
          <p:cNvPr id="180" name="Google Shape;180;p24"/>
          <p:cNvSpPr/>
          <p:nvPr/>
        </p:nvSpPr>
        <p:spPr>
          <a:xfrm>
            <a:off x="3887300" y="390632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sp>
        <p:nvSpPr>
          <p:cNvPr id="181" name="Google Shape;181;p24"/>
          <p:cNvSpPr txBox="1"/>
          <p:nvPr/>
        </p:nvSpPr>
        <p:spPr>
          <a:xfrm>
            <a:off x="6621970" y="4387697"/>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5,145,656 bits</a:t>
            </a:r>
            <a:endParaRPr/>
          </a:p>
        </p:txBody>
      </p:sp>
      <p:sp>
        <p:nvSpPr>
          <p:cNvPr id="182" name="Google Shape;182;p24"/>
          <p:cNvSpPr/>
          <p:nvPr/>
        </p:nvSpPr>
        <p:spPr>
          <a:xfrm>
            <a:off x="6492225" y="4125400"/>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0100001101000001...</a:t>
            </a:r>
            <a:endParaRPr/>
          </a:p>
        </p:txBody>
      </p:sp>
      <p:sp>
        <p:nvSpPr>
          <p:cNvPr id="183" name="Google Shape;183;p24"/>
          <p:cNvSpPr txBox="1"/>
          <p:nvPr/>
        </p:nvSpPr>
        <p:spPr>
          <a:xfrm>
            <a:off x="6346999" y="3753742"/>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mobydick.txt</a:t>
            </a:r>
            <a:endParaRPr/>
          </a:p>
        </p:txBody>
      </p:sp>
      <p:cxnSp>
        <p:nvCxnSpPr>
          <p:cNvPr id="184" name="Google Shape;184;p24"/>
          <p:cNvCxnSpPr>
            <a:endCxn id="180" idx="1"/>
          </p:cNvCxnSpPr>
          <p:nvPr/>
        </p:nvCxnSpPr>
        <p:spPr>
          <a:xfrm>
            <a:off x="3130100" y="4281328"/>
            <a:ext cx="757200" cy="0"/>
          </a:xfrm>
          <a:prstGeom prst="straightConnector1">
            <a:avLst/>
          </a:prstGeom>
          <a:noFill/>
          <a:ln w="19050" cap="flat" cmpd="sng">
            <a:solidFill>
              <a:schemeClr val="dk2"/>
            </a:solidFill>
            <a:prstDash val="solid"/>
            <a:round/>
            <a:headEnd type="none" w="med" len="med"/>
            <a:tailEnd type="triangle" w="med" len="med"/>
          </a:ln>
        </p:spPr>
      </p:cxnSp>
      <p:cxnSp>
        <p:nvCxnSpPr>
          <p:cNvPr id="185" name="Google Shape;185;p24"/>
          <p:cNvCxnSpPr>
            <a:stCxn id="180" idx="3"/>
            <a:endCxn id="182" idx="1"/>
          </p:cNvCxnSpPr>
          <p:nvPr/>
        </p:nvCxnSpPr>
        <p:spPr>
          <a:xfrm rot="10800000" flipH="1">
            <a:off x="5679800" y="4277728"/>
            <a:ext cx="812400" cy="3600"/>
          </a:xfrm>
          <a:prstGeom prst="straightConnector1">
            <a:avLst/>
          </a:prstGeom>
          <a:noFill/>
          <a:ln w="19050" cap="flat" cmpd="sng">
            <a:solidFill>
              <a:schemeClr val="dk2"/>
            </a:solidFill>
            <a:prstDash val="solid"/>
            <a:round/>
            <a:headEnd type="none" w="med" len="med"/>
            <a:tailEnd type="triangle" w="med" len="med"/>
          </a:ln>
        </p:spPr>
      </p:cxnSp>
      <p:sp>
        <p:nvSpPr>
          <p:cNvPr id="186" name="Google Shape;186;p24"/>
          <p:cNvSpPr/>
          <p:nvPr/>
        </p:nvSpPr>
        <p:spPr>
          <a:xfrm>
            <a:off x="3887300" y="2315553"/>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Huffman Compression Algorithm</a:t>
            </a:r>
            <a:endParaRPr/>
          </a:p>
        </p:txBody>
      </p:sp>
      <p:cxnSp>
        <p:nvCxnSpPr>
          <p:cNvPr id="187" name="Google Shape;187;p24"/>
          <p:cNvCxnSpPr>
            <a:stCxn id="186" idx="1"/>
            <a:endCxn id="188" idx="0"/>
          </p:cNvCxnSpPr>
          <p:nvPr/>
        </p:nvCxnSpPr>
        <p:spPr>
          <a:xfrm flipH="1">
            <a:off x="1802000" y="2690553"/>
            <a:ext cx="2085300" cy="1044000"/>
          </a:xfrm>
          <a:prstGeom prst="bentConnector2">
            <a:avLst/>
          </a:prstGeom>
          <a:noFill/>
          <a:ln w="19050" cap="flat" cmpd="sng">
            <a:solidFill>
              <a:schemeClr val="dk2"/>
            </a:solidFill>
            <a:prstDash val="solid"/>
            <a:round/>
            <a:headEnd type="none" w="med" len="med"/>
            <a:tailEnd type="triangle" w="med" len="med"/>
          </a:ln>
        </p:spPr>
      </p:cxnSp>
      <p:cxnSp>
        <p:nvCxnSpPr>
          <p:cNvPr id="189" name="Google Shape;189;p24"/>
          <p:cNvCxnSpPr>
            <a:stCxn id="182" idx="0"/>
            <a:endCxn id="186" idx="3"/>
          </p:cNvCxnSpPr>
          <p:nvPr/>
        </p:nvCxnSpPr>
        <p:spPr>
          <a:xfrm rot="5400000" flipH="1">
            <a:off x="5861025" y="2509300"/>
            <a:ext cx="1434900" cy="1797300"/>
          </a:xfrm>
          <a:prstGeom prst="bentConnector2">
            <a:avLst/>
          </a:prstGeom>
          <a:noFill/>
          <a:ln w="19050" cap="flat" cmpd="sng">
            <a:solidFill>
              <a:schemeClr val="dk2"/>
            </a:solidFill>
            <a:prstDash val="solid"/>
            <a:round/>
            <a:headEnd type="none" w="med" len="med"/>
            <a:tailEnd type="triangle" w="med" len="med"/>
          </a:ln>
        </p:spPr>
      </p:cxnSp>
      <p:grpSp>
        <p:nvGrpSpPr>
          <p:cNvPr id="190" name="Google Shape;190;p24"/>
          <p:cNvGrpSpPr/>
          <p:nvPr/>
        </p:nvGrpSpPr>
        <p:grpSpPr>
          <a:xfrm>
            <a:off x="478850" y="3734527"/>
            <a:ext cx="2646165" cy="1074300"/>
            <a:chOff x="555155" y="2449327"/>
            <a:chExt cx="2782800" cy="1074300"/>
          </a:xfrm>
        </p:grpSpPr>
        <p:sp>
          <p:nvSpPr>
            <p:cNvPr id="188" name="Google Shape;188;p24"/>
            <p:cNvSpPr/>
            <p:nvPr/>
          </p:nvSpPr>
          <p:spPr>
            <a:xfrm>
              <a:off x="555155" y="2449327"/>
              <a:ext cx="2782800" cy="10743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4"/>
            <p:cNvSpPr/>
            <p:nvPr/>
          </p:nvSpPr>
          <p:spPr>
            <a:xfrm>
              <a:off x="733175" y="2643913"/>
              <a:ext cx="25317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t>...1</a:t>
              </a:r>
              <a:endParaRPr/>
            </a:p>
          </p:txBody>
        </p:sp>
        <p:sp>
          <p:nvSpPr>
            <p:cNvPr id="192" name="Google Shape;192;p24"/>
            <p:cNvSpPr txBox="1"/>
            <p:nvPr/>
          </p:nvSpPr>
          <p:spPr>
            <a:xfrm>
              <a:off x="674375" y="29422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HuffmanWithHardCoded  CompressedMobyDick.java</a:t>
              </a:r>
              <a:endParaRPr/>
            </a:p>
          </p:txBody>
        </p:sp>
      </p:grpSp>
      <p:sp>
        <p:nvSpPr>
          <p:cNvPr id="193" name="Google Shape;193;p24"/>
          <p:cNvSpPr txBox="1"/>
          <p:nvPr/>
        </p:nvSpPr>
        <p:spPr>
          <a:xfrm>
            <a:off x="393400" y="4656325"/>
            <a:ext cx="31947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00FF"/>
                </a:solidFill>
              </a:rPr>
              <a:t>Decompression Algorithm</a:t>
            </a:r>
            <a:r>
              <a:rPr lang="en">
                <a:solidFill>
                  <a:schemeClr val="dk1"/>
                </a:solidFill>
              </a:rPr>
              <a:t> and C(B)</a:t>
            </a:r>
            <a:endParaRPr/>
          </a:p>
        </p:txBody>
      </p:sp>
      <p:sp>
        <p:nvSpPr>
          <p:cNvPr id="194" name="Google Shape;194;p24"/>
          <p:cNvSpPr txBox="1"/>
          <p:nvPr/>
        </p:nvSpPr>
        <p:spPr>
          <a:xfrm>
            <a:off x="27975" y="2904600"/>
            <a:ext cx="18540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00FF"/>
                </a:solidFill>
                <a:latin typeface="Calibri"/>
                <a:ea typeface="Calibri"/>
                <a:cs typeface="Calibri"/>
                <a:sym typeface="Calibri"/>
              </a:rPr>
              <a:t>45,960</a:t>
            </a:r>
            <a:r>
              <a:rPr lang="en" sz="2000">
                <a:solidFill>
                  <a:schemeClr val="dk1"/>
                </a:solidFill>
                <a:latin typeface="Calibri"/>
                <a:ea typeface="Calibri"/>
                <a:cs typeface="Calibri"/>
                <a:sym typeface="Calibri"/>
              </a:rPr>
              <a:t> + 2,091,000 =</a:t>
            </a:r>
            <a:endParaRPr sz="2000">
              <a:solidFill>
                <a:schemeClr val="dk1"/>
              </a:solidFill>
              <a:latin typeface="Calibri"/>
              <a:ea typeface="Calibri"/>
              <a:cs typeface="Calibri"/>
              <a:sym typeface="Calibri"/>
            </a:endParaRPr>
          </a:p>
          <a:p>
            <a:pPr marL="0" lvl="0" indent="0" algn="l" rtl="0">
              <a:spcBef>
                <a:spcPts val="0"/>
              </a:spcBef>
              <a:spcAft>
                <a:spcPts val="0"/>
              </a:spcAft>
              <a:buNone/>
            </a:pPr>
            <a:r>
              <a:rPr lang="en" sz="2000">
                <a:solidFill>
                  <a:schemeClr val="dk1"/>
                </a:solidFill>
                <a:latin typeface="Calibri"/>
                <a:ea typeface="Calibri"/>
                <a:cs typeface="Calibri"/>
                <a:sym typeface="Calibri"/>
              </a:rPr>
              <a:t>2,136,960 bits</a:t>
            </a:r>
            <a:endParaRPr sz="20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5"/>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Model 1 vs. Model 2 Compression</a:t>
            </a:r>
            <a:endParaRPr/>
          </a:p>
        </p:txBody>
      </p:sp>
      <p:graphicFrame>
        <p:nvGraphicFramePr>
          <p:cNvPr id="200" name="Google Shape;200;p25"/>
          <p:cNvGraphicFramePr/>
          <p:nvPr/>
        </p:nvGraphicFramePr>
        <p:xfrm>
          <a:off x="647700" y="1390650"/>
          <a:ext cx="3000000" cy="3000000"/>
        </p:xfrm>
        <a:graphic>
          <a:graphicData uri="http://schemas.openxmlformats.org/drawingml/2006/table">
            <a:tbl>
              <a:tblPr>
                <a:noFill/>
                <a:tableStyleId>{2760A0A7-896C-45C8-AF80-3D1E6FE3846E}</a:tableStyleId>
              </a:tblPr>
              <a:tblGrid>
                <a:gridCol w="2038300">
                  <a:extLst>
                    <a:ext uri="{9D8B030D-6E8A-4147-A177-3AD203B41FA5}">
                      <a16:colId xmlns:a16="http://schemas.microsoft.com/office/drawing/2014/main" val="20000"/>
                    </a:ext>
                  </a:extLst>
                </a:gridCol>
                <a:gridCol w="2038300">
                  <a:extLst>
                    <a:ext uri="{9D8B030D-6E8A-4147-A177-3AD203B41FA5}">
                      <a16:colId xmlns:a16="http://schemas.microsoft.com/office/drawing/2014/main" val="20001"/>
                    </a:ext>
                  </a:extLst>
                </a:gridCol>
                <a:gridCol w="2038300">
                  <a:extLst>
                    <a:ext uri="{9D8B030D-6E8A-4147-A177-3AD203B41FA5}">
                      <a16:colId xmlns:a16="http://schemas.microsoft.com/office/drawing/2014/main" val="20002"/>
                    </a:ext>
                  </a:extLst>
                </a:gridCol>
                <a:gridCol w="2038300">
                  <a:extLst>
                    <a:ext uri="{9D8B030D-6E8A-4147-A177-3AD203B41FA5}">
                      <a16:colId xmlns:a16="http://schemas.microsoft.com/office/drawing/2014/main" val="20003"/>
                    </a:ext>
                  </a:extLst>
                </a:gridCol>
              </a:tblGrid>
              <a:tr h="381000">
                <a:tc>
                  <a:txBody>
                    <a:bodyPr/>
                    <a:lstStyle/>
                    <a:p>
                      <a:pPr marL="0" lvl="0" indent="0" algn="l" rtl="0">
                        <a:spcBef>
                          <a:spcPts val="0"/>
                        </a:spcBef>
                        <a:spcAft>
                          <a:spcPts val="0"/>
                        </a:spcAft>
                        <a:buNone/>
                      </a:pPr>
                      <a:r>
                        <a:rPr lang="en"/>
                        <a:t>Algorithm</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Uncompressed size (bits)</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Compressed size (</a:t>
                      </a:r>
                      <a:r>
                        <a:rPr lang="en">
                          <a:solidFill>
                            <a:schemeClr val="dk1"/>
                          </a:solidFill>
                        </a:rPr>
                        <a:t>bits</a:t>
                      </a:r>
                      <a:r>
                        <a:rPr lang="en"/>
                        <a:t>)</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Compressed size using model 2 (bits)</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extLst>
                  <a:ext uri="{0D108BD9-81ED-4DB2-BD59-A6C34878D82A}">
                    <a16:rowId xmlns:a16="http://schemas.microsoft.com/office/drawing/2014/main" val="10000"/>
                  </a:ext>
                </a:extLst>
              </a:tr>
              <a:tr h="396200">
                <a:tc>
                  <a:txBody>
                    <a:bodyPr/>
                    <a:lstStyle/>
                    <a:p>
                      <a:pPr marL="0" lvl="0" indent="0" algn="l" rtl="0">
                        <a:spcBef>
                          <a:spcPts val="0"/>
                        </a:spcBef>
                        <a:spcAft>
                          <a:spcPts val="0"/>
                        </a:spcAft>
                        <a:buNone/>
                      </a:pPr>
                      <a:r>
                        <a:rPr lang="en"/>
                        <a:t>zip</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2,091,000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2,091,000 + </a:t>
                      </a:r>
                      <a:r>
                        <a:rPr lang="en">
                          <a:solidFill>
                            <a:srgbClr val="FF00FF"/>
                          </a:solidFill>
                        </a:rPr>
                        <a:t>67,160</a:t>
                      </a:r>
                      <a:endParaRPr>
                        <a:solidFill>
                          <a:srgbClr val="FF00FF"/>
                        </a:solidFill>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96200">
                <a:tc>
                  <a:txBody>
                    <a:bodyPr/>
                    <a:lstStyle/>
                    <a:p>
                      <a:pPr marL="0" lvl="0" indent="0" algn="l" rtl="0">
                        <a:spcBef>
                          <a:spcPts val="0"/>
                        </a:spcBef>
                        <a:spcAft>
                          <a:spcPts val="0"/>
                        </a:spcAft>
                        <a:buNone/>
                      </a:pPr>
                      <a:r>
                        <a:rPr lang="en"/>
                        <a:t>huffman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3,412,896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solidFill>
                            <a:schemeClr val="dk1"/>
                          </a:solidFill>
                        </a:rPr>
                        <a:t>2,091,000 + </a:t>
                      </a:r>
                      <a:r>
                        <a:rPr lang="en">
                          <a:solidFill>
                            <a:srgbClr val="FF00FF"/>
                          </a:solidFill>
                        </a:rPr>
                        <a:t>45,960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96200">
                <a:tc>
                  <a:txBody>
                    <a:bodyPr/>
                    <a:lstStyle/>
                    <a:p>
                      <a:pPr marL="0" lvl="0" indent="0" algn="l" rtl="0">
                        <a:spcBef>
                          <a:spcPts val="0"/>
                        </a:spcBef>
                        <a:spcAft>
                          <a:spcPts val="0"/>
                        </a:spcAft>
                        <a:buNone/>
                      </a:pPr>
                      <a:r>
                        <a:rPr lang="en"/>
                        <a:t>bzip2</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1,805,288</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2,091,000 + </a:t>
                      </a:r>
                      <a:r>
                        <a:rPr lang="en">
                          <a:solidFill>
                            <a:srgbClr val="FF00FF"/>
                          </a:solidFill>
                        </a:rPr>
                        <a:t>74,984</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greatmobydecompress</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a:solidFill>
                            <a:schemeClr val="dk1"/>
                          </a:solidFill>
                        </a:rPr>
                        <a:t>5145656</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a:t>1</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a:t>1 + </a:t>
                      </a:r>
                      <a:r>
                        <a:rPr lang="en">
                          <a:solidFill>
                            <a:srgbClr val="FF00FF"/>
                          </a:solidFill>
                        </a:rPr>
                        <a:t>10,561,262</a:t>
                      </a:r>
                      <a:endParaRPr>
                        <a:solidFill>
                          <a:srgbClr val="FF00FF"/>
                        </a:solidFill>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26"/>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Compression Model 2</a:t>
            </a:r>
            <a:endParaRPr/>
          </a:p>
        </p:txBody>
      </p:sp>
      <p:sp>
        <p:nvSpPr>
          <p:cNvPr id="206" name="Google Shape;206;p26"/>
          <p:cNvSpPr txBox="1">
            <a:spLocks noGrp="1"/>
          </p:cNvSpPr>
          <p:nvPr>
            <p:ph type="body" idx="1"/>
          </p:nvPr>
        </p:nvSpPr>
        <p:spPr>
          <a:xfrm>
            <a:off x="243000" y="556500"/>
            <a:ext cx="8814900" cy="244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goal of a compression algorithm is to find short sequences of bits that generate desired longer sequences of bits.</a:t>
            </a:r>
            <a:endParaRPr/>
          </a:p>
          <a:p>
            <a:pPr marL="457200" lvl="0" indent="-355600" algn="l" rtl="0">
              <a:spcBef>
                <a:spcPts val="600"/>
              </a:spcBef>
              <a:spcAft>
                <a:spcPts val="0"/>
              </a:spcAft>
              <a:buSzPts val="2000"/>
              <a:buChar char="●"/>
            </a:pPr>
            <a:r>
              <a:rPr lang="en"/>
              <a:t>Given a sequence of bits B, find a shorter sequence </a:t>
            </a:r>
            <a:r>
              <a:rPr lang="en">
                <a:solidFill>
                  <a:srgbClr val="FF00FF"/>
                </a:solidFill>
              </a:rPr>
              <a:t>DA</a:t>
            </a:r>
            <a:r>
              <a:rPr lang="en"/>
              <a:t>+C(B) that produces B when fed into an interpreter.</a:t>
            </a:r>
            <a:endParaRPr/>
          </a:p>
        </p:txBody>
      </p:sp>
      <p:sp>
        <p:nvSpPr>
          <p:cNvPr id="207" name="Google Shape;207;p26"/>
          <p:cNvSpPr/>
          <p:nvPr/>
        </p:nvSpPr>
        <p:spPr>
          <a:xfrm>
            <a:off x="3887300" y="390632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cxnSp>
        <p:nvCxnSpPr>
          <p:cNvPr id="208" name="Google Shape;208;p26"/>
          <p:cNvCxnSpPr>
            <a:endCxn id="207" idx="1"/>
          </p:cNvCxnSpPr>
          <p:nvPr/>
        </p:nvCxnSpPr>
        <p:spPr>
          <a:xfrm>
            <a:off x="3130100" y="4281328"/>
            <a:ext cx="757200" cy="0"/>
          </a:xfrm>
          <a:prstGeom prst="straightConnector1">
            <a:avLst/>
          </a:prstGeom>
          <a:noFill/>
          <a:ln w="19050" cap="flat" cmpd="sng">
            <a:solidFill>
              <a:schemeClr val="dk2"/>
            </a:solidFill>
            <a:prstDash val="solid"/>
            <a:round/>
            <a:headEnd type="none" w="med" len="med"/>
            <a:tailEnd type="triangle" w="med" len="med"/>
          </a:ln>
        </p:spPr>
      </p:cxnSp>
      <p:sp>
        <p:nvSpPr>
          <p:cNvPr id="209" name="Google Shape;209;p26"/>
          <p:cNvSpPr/>
          <p:nvPr/>
        </p:nvSpPr>
        <p:spPr>
          <a:xfrm>
            <a:off x="3887300" y="2315553"/>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Huffman Compression Algorithm</a:t>
            </a:r>
            <a:endParaRPr/>
          </a:p>
        </p:txBody>
      </p:sp>
      <p:cxnSp>
        <p:nvCxnSpPr>
          <p:cNvPr id="210" name="Google Shape;210;p26"/>
          <p:cNvCxnSpPr>
            <a:stCxn id="209" idx="1"/>
            <a:endCxn id="211" idx="0"/>
          </p:cNvCxnSpPr>
          <p:nvPr/>
        </p:nvCxnSpPr>
        <p:spPr>
          <a:xfrm flipH="1">
            <a:off x="1802000" y="2690553"/>
            <a:ext cx="2085300" cy="1044000"/>
          </a:xfrm>
          <a:prstGeom prst="bentConnector2">
            <a:avLst/>
          </a:prstGeom>
          <a:noFill/>
          <a:ln w="19050" cap="flat" cmpd="sng">
            <a:solidFill>
              <a:schemeClr val="dk2"/>
            </a:solidFill>
            <a:prstDash val="solid"/>
            <a:round/>
            <a:headEnd type="none" w="med" len="med"/>
            <a:tailEnd type="triangle" w="med" len="med"/>
          </a:ln>
        </p:spPr>
      </p:cxnSp>
      <p:grpSp>
        <p:nvGrpSpPr>
          <p:cNvPr id="212" name="Google Shape;212;p26"/>
          <p:cNvGrpSpPr/>
          <p:nvPr/>
        </p:nvGrpSpPr>
        <p:grpSpPr>
          <a:xfrm>
            <a:off x="478850" y="3734527"/>
            <a:ext cx="2646165" cy="1074300"/>
            <a:chOff x="555155" y="2449327"/>
            <a:chExt cx="2782800" cy="1074300"/>
          </a:xfrm>
        </p:grpSpPr>
        <p:sp>
          <p:nvSpPr>
            <p:cNvPr id="211" name="Google Shape;211;p26"/>
            <p:cNvSpPr/>
            <p:nvPr/>
          </p:nvSpPr>
          <p:spPr>
            <a:xfrm>
              <a:off x="555155" y="2449327"/>
              <a:ext cx="2782800" cy="10743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6"/>
            <p:cNvSpPr/>
            <p:nvPr/>
          </p:nvSpPr>
          <p:spPr>
            <a:xfrm>
              <a:off x="733175" y="2643913"/>
              <a:ext cx="25317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t>...01110100...</a:t>
              </a:r>
              <a:endParaRPr/>
            </a:p>
          </p:txBody>
        </p:sp>
        <p:sp>
          <p:nvSpPr>
            <p:cNvPr id="214" name="Google Shape;214;p26"/>
            <p:cNvSpPr txBox="1"/>
            <p:nvPr/>
          </p:nvSpPr>
          <p:spPr>
            <a:xfrm>
              <a:off x="674375" y="29422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HuffmanWithHardCoded  CompressedHugPlant.java</a:t>
              </a:r>
              <a:endParaRPr/>
            </a:p>
          </p:txBody>
        </p:sp>
      </p:grpSp>
      <p:sp>
        <p:nvSpPr>
          <p:cNvPr id="215" name="Google Shape;215;p26"/>
          <p:cNvSpPr txBox="1"/>
          <p:nvPr/>
        </p:nvSpPr>
        <p:spPr>
          <a:xfrm>
            <a:off x="393400" y="4656325"/>
            <a:ext cx="31947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00FF"/>
                </a:solidFill>
              </a:rPr>
              <a:t>Decompression Algorithm</a:t>
            </a:r>
            <a:r>
              <a:rPr lang="en">
                <a:solidFill>
                  <a:schemeClr val="dk1"/>
                </a:solidFill>
              </a:rPr>
              <a:t> and C(B)</a:t>
            </a:r>
            <a:endParaRPr/>
          </a:p>
        </p:txBody>
      </p:sp>
      <p:sp>
        <p:nvSpPr>
          <p:cNvPr id="216" name="Google Shape;216;p26"/>
          <p:cNvSpPr txBox="1"/>
          <p:nvPr/>
        </p:nvSpPr>
        <p:spPr>
          <a:xfrm>
            <a:off x="27975" y="2904600"/>
            <a:ext cx="18540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00FF"/>
                </a:solidFill>
                <a:latin typeface="Calibri"/>
                <a:ea typeface="Calibri"/>
                <a:cs typeface="Calibri"/>
                <a:sym typeface="Calibri"/>
              </a:rPr>
              <a:t>45,960</a:t>
            </a:r>
            <a:r>
              <a:rPr lang="en" sz="2000">
                <a:solidFill>
                  <a:schemeClr val="dk1"/>
                </a:solidFill>
                <a:latin typeface="Calibri"/>
                <a:ea typeface="Calibri"/>
                <a:cs typeface="Calibri"/>
                <a:sym typeface="Calibri"/>
              </a:rPr>
              <a:t> + 1,994,024 =</a:t>
            </a:r>
            <a:endParaRPr sz="2000">
              <a:solidFill>
                <a:schemeClr val="dk1"/>
              </a:solidFill>
              <a:latin typeface="Calibri"/>
              <a:ea typeface="Calibri"/>
              <a:cs typeface="Calibri"/>
              <a:sym typeface="Calibri"/>
            </a:endParaRPr>
          </a:p>
          <a:p>
            <a:pPr marL="0" lvl="0" indent="0" algn="l" rtl="0">
              <a:spcBef>
                <a:spcPts val="0"/>
              </a:spcBef>
              <a:spcAft>
                <a:spcPts val="0"/>
              </a:spcAft>
              <a:buNone/>
            </a:pPr>
            <a:r>
              <a:rPr lang="en" sz="2000">
                <a:solidFill>
                  <a:schemeClr val="dk1"/>
                </a:solidFill>
                <a:latin typeface="Calibri"/>
                <a:ea typeface="Calibri"/>
                <a:cs typeface="Calibri"/>
                <a:sym typeface="Calibri"/>
              </a:rPr>
              <a:t>2,039,984 bits</a:t>
            </a:r>
            <a:endParaRPr sz="2000">
              <a:solidFill>
                <a:schemeClr val="dk1"/>
              </a:solidFill>
              <a:latin typeface="Calibri"/>
              <a:ea typeface="Calibri"/>
              <a:cs typeface="Calibri"/>
              <a:sym typeface="Calibri"/>
            </a:endParaRPr>
          </a:p>
        </p:txBody>
      </p:sp>
      <p:sp>
        <p:nvSpPr>
          <p:cNvPr id="217" name="Google Shape;217;p26"/>
          <p:cNvSpPr txBox="1"/>
          <p:nvPr/>
        </p:nvSpPr>
        <p:spPr>
          <a:xfrm>
            <a:off x="6621970" y="4387697"/>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218" name="Google Shape;218;p26"/>
          <p:cNvSpPr/>
          <p:nvPr/>
        </p:nvSpPr>
        <p:spPr>
          <a:xfrm>
            <a:off x="6492225" y="4125400"/>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219" name="Google Shape;219;p26"/>
          <p:cNvSpPr txBox="1"/>
          <p:nvPr/>
        </p:nvSpPr>
        <p:spPr>
          <a:xfrm>
            <a:off x="6423199" y="3753742"/>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HugPlant.bmp</a:t>
            </a:r>
            <a:endParaRPr/>
          </a:p>
        </p:txBody>
      </p:sp>
      <p:pic>
        <p:nvPicPr>
          <p:cNvPr id="220" name="Google Shape;220;p26"/>
          <p:cNvPicPr preferRelativeResize="0"/>
          <p:nvPr/>
        </p:nvPicPr>
        <p:blipFill>
          <a:blip r:embed="rId3">
            <a:alphaModFix/>
          </a:blip>
          <a:stretch>
            <a:fillRect/>
          </a:stretch>
        </p:blipFill>
        <p:spPr>
          <a:xfrm>
            <a:off x="6554764" y="1857600"/>
            <a:ext cx="1667550" cy="1667550"/>
          </a:xfrm>
          <a:prstGeom prst="rect">
            <a:avLst/>
          </a:prstGeom>
          <a:noFill/>
          <a:ln>
            <a:noFill/>
          </a:ln>
        </p:spPr>
      </p:pic>
      <p:sp>
        <p:nvSpPr>
          <p:cNvPr id="221" name="Google Shape;221;p26"/>
          <p:cNvSpPr txBox="1"/>
          <p:nvPr/>
        </p:nvSpPr>
        <p:spPr>
          <a:xfrm>
            <a:off x="8058050" y="1992425"/>
            <a:ext cx="1040100" cy="421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t>B</a:t>
            </a:r>
            <a:endParaRPr b="1"/>
          </a:p>
        </p:txBody>
      </p:sp>
      <p:sp>
        <p:nvSpPr>
          <p:cNvPr id="222" name="Google Shape;222;p26"/>
          <p:cNvSpPr/>
          <p:nvPr/>
        </p:nvSpPr>
        <p:spPr>
          <a:xfrm>
            <a:off x="6369468" y="1867525"/>
            <a:ext cx="2430225" cy="3113975"/>
          </a:xfrm>
          <a:custGeom>
            <a:avLst/>
            <a:gdLst/>
            <a:ahLst/>
            <a:cxnLst/>
            <a:rect l="l" t="t" r="r" b="b"/>
            <a:pathLst>
              <a:path w="97209" h="124559" extrusionOk="0">
                <a:moveTo>
                  <a:pt x="24810" y="0"/>
                </a:moveTo>
                <a:cubicBezTo>
                  <a:pt x="17417" y="527"/>
                  <a:pt x="8594" y="1724"/>
                  <a:pt x="3849" y="7417"/>
                </a:cubicBezTo>
                <a:cubicBezTo>
                  <a:pt x="2378" y="9182"/>
                  <a:pt x="4524" y="11975"/>
                  <a:pt x="5139" y="14189"/>
                </a:cubicBezTo>
                <a:cubicBezTo>
                  <a:pt x="6762" y="20034"/>
                  <a:pt x="7396" y="26182"/>
                  <a:pt x="7396" y="32248"/>
                </a:cubicBezTo>
                <a:cubicBezTo>
                  <a:pt x="7396" y="35070"/>
                  <a:pt x="5033" y="37497"/>
                  <a:pt x="4816" y="40310"/>
                </a:cubicBezTo>
                <a:cubicBezTo>
                  <a:pt x="4073" y="49958"/>
                  <a:pt x="3210" y="59703"/>
                  <a:pt x="4171" y="69332"/>
                </a:cubicBezTo>
                <a:cubicBezTo>
                  <a:pt x="4792" y="75551"/>
                  <a:pt x="563" y="82233"/>
                  <a:pt x="2882" y="88036"/>
                </a:cubicBezTo>
                <a:cubicBezTo>
                  <a:pt x="4102" y="91090"/>
                  <a:pt x="5223" y="94447"/>
                  <a:pt x="4816" y="97710"/>
                </a:cubicBezTo>
                <a:cubicBezTo>
                  <a:pt x="4067" y="103715"/>
                  <a:pt x="-2302" y="110342"/>
                  <a:pt x="947" y="115447"/>
                </a:cubicBezTo>
                <a:cubicBezTo>
                  <a:pt x="4197" y="120554"/>
                  <a:pt x="12539" y="118943"/>
                  <a:pt x="18360" y="120606"/>
                </a:cubicBezTo>
                <a:cubicBezTo>
                  <a:pt x="36776" y="125868"/>
                  <a:pt x="58630" y="126591"/>
                  <a:pt x="75761" y="118026"/>
                </a:cubicBezTo>
                <a:cubicBezTo>
                  <a:pt x="83615" y="114099"/>
                  <a:pt x="92669" y="109351"/>
                  <a:pt x="96077" y="101258"/>
                </a:cubicBezTo>
                <a:cubicBezTo>
                  <a:pt x="99322" y="93552"/>
                  <a:pt x="94767" y="84483"/>
                  <a:pt x="92530" y="76427"/>
                </a:cubicBezTo>
                <a:cubicBezTo>
                  <a:pt x="91091" y="71244"/>
                  <a:pt x="92940" y="65578"/>
                  <a:pt x="91885" y="60303"/>
                </a:cubicBezTo>
                <a:cubicBezTo>
                  <a:pt x="90847" y="55112"/>
                  <a:pt x="87802" y="50527"/>
                  <a:pt x="85435" y="45792"/>
                </a:cubicBezTo>
                <a:cubicBezTo>
                  <a:pt x="79816" y="34551"/>
                  <a:pt x="85463" y="17341"/>
                  <a:pt x="75761" y="9352"/>
                </a:cubicBezTo>
                <a:cubicBezTo>
                  <a:pt x="70629" y="5126"/>
                  <a:pt x="62695" y="6689"/>
                  <a:pt x="56413" y="4515"/>
                </a:cubicBezTo>
                <a:cubicBezTo>
                  <a:pt x="48828" y="1889"/>
                  <a:pt x="40527" y="402"/>
                  <a:pt x="32549" y="1290"/>
                </a:cubicBezTo>
                <a:cubicBezTo>
                  <a:pt x="29859" y="1589"/>
                  <a:pt x="27055" y="-532"/>
                  <a:pt x="24487" y="322"/>
                </a:cubicBezTo>
              </a:path>
            </a:pathLst>
          </a:custGeom>
          <a:noFill/>
          <a:ln w="9525" cap="flat" cmpd="sng">
            <a:solidFill>
              <a:schemeClr val="dk2"/>
            </a:solidFill>
            <a:prstDash val="solid"/>
            <a:round/>
            <a:headEnd type="none" w="med" len="med"/>
            <a:tailEnd type="none" w="med" len="med"/>
          </a:ln>
        </p:spPr>
      </p:sp>
      <p:cxnSp>
        <p:nvCxnSpPr>
          <p:cNvPr id="223" name="Google Shape;223;p26"/>
          <p:cNvCxnSpPr/>
          <p:nvPr/>
        </p:nvCxnSpPr>
        <p:spPr>
          <a:xfrm rot="10800000" flipH="1">
            <a:off x="5679800" y="4277728"/>
            <a:ext cx="812400" cy="3600"/>
          </a:xfrm>
          <a:prstGeom prst="straightConnector1">
            <a:avLst/>
          </a:prstGeom>
          <a:noFill/>
          <a:ln w="19050" cap="flat" cmpd="sng">
            <a:solidFill>
              <a:schemeClr val="dk2"/>
            </a:solidFill>
            <a:prstDash val="solid"/>
            <a:round/>
            <a:headEnd type="none" w="med" len="med"/>
            <a:tailEnd type="triangle" w="med" len="med"/>
          </a:ln>
        </p:spPr>
      </p:cxnSp>
      <p:cxnSp>
        <p:nvCxnSpPr>
          <p:cNvPr id="224" name="Google Shape;224;p26"/>
          <p:cNvCxnSpPr/>
          <p:nvPr/>
        </p:nvCxnSpPr>
        <p:spPr>
          <a:xfrm rot="10800000">
            <a:off x="5679664" y="2690475"/>
            <a:ext cx="875100" cy="9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2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Even Better Compression</a:t>
            </a:r>
            <a:endParaRPr/>
          </a:p>
        </p:txBody>
      </p:sp>
      <p:sp>
        <p:nvSpPr>
          <p:cNvPr id="230" name="Google Shape;230;p27"/>
          <p:cNvSpPr txBox="1">
            <a:spLocks noGrp="1"/>
          </p:cNvSpPr>
          <p:nvPr>
            <p:ph type="body" idx="1"/>
          </p:nvPr>
        </p:nvSpPr>
        <p:spPr>
          <a:xfrm>
            <a:off x="243000" y="556500"/>
            <a:ext cx="8443800" cy="127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Compression ratio of 25% is certainly very impressive, but we can do much better. MysteryX achieves a 0.35% compression ratio! </a:t>
            </a:r>
            <a:endParaRPr/>
          </a:p>
          <a:p>
            <a:pPr marL="457200" lvl="0" indent="-355600" algn="l" rtl="0">
              <a:spcBef>
                <a:spcPts val="600"/>
              </a:spcBef>
              <a:spcAft>
                <a:spcPts val="0"/>
              </a:spcAft>
              <a:buSzPts val="2000"/>
              <a:buChar char="●"/>
            </a:pPr>
            <a:r>
              <a:rPr lang="en"/>
              <a:t>Of the 2</a:t>
            </a:r>
            <a:r>
              <a:rPr lang="en" baseline="30000"/>
              <a:t>8389584</a:t>
            </a:r>
            <a:r>
              <a:rPr lang="en"/>
              <a:t> possible bit streams of length 8389584, only one in 2</a:t>
            </a:r>
            <a:r>
              <a:rPr lang="en" baseline="30000"/>
              <a:t>8360151</a:t>
            </a:r>
            <a:r>
              <a:rPr lang="en"/>
              <a:t> can be generated by our interpreter using an input of length 29,432 bits.</a:t>
            </a:r>
            <a:endParaRPr/>
          </a:p>
        </p:txBody>
      </p:sp>
      <p:grpSp>
        <p:nvGrpSpPr>
          <p:cNvPr id="231" name="Google Shape;231;p27"/>
          <p:cNvGrpSpPr/>
          <p:nvPr/>
        </p:nvGrpSpPr>
        <p:grpSpPr>
          <a:xfrm>
            <a:off x="455063" y="3789595"/>
            <a:ext cx="2560500" cy="1270170"/>
            <a:chOff x="456088" y="3789595"/>
            <a:chExt cx="2560500" cy="1270170"/>
          </a:xfrm>
        </p:grpSpPr>
        <p:sp>
          <p:nvSpPr>
            <p:cNvPr id="232" name="Google Shape;232;p27"/>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29,432 bits</a:t>
              </a:r>
              <a:endParaRPr/>
            </a:p>
          </p:txBody>
        </p:sp>
        <p:grpSp>
          <p:nvGrpSpPr>
            <p:cNvPr id="233" name="Google Shape;233;p27"/>
            <p:cNvGrpSpPr/>
            <p:nvPr/>
          </p:nvGrpSpPr>
          <p:grpSpPr>
            <a:xfrm>
              <a:off x="456088" y="3789595"/>
              <a:ext cx="2560500" cy="902400"/>
              <a:chOff x="555150" y="2621150"/>
              <a:chExt cx="2560500" cy="902400"/>
            </a:xfrm>
          </p:grpSpPr>
          <p:sp>
            <p:nvSpPr>
              <p:cNvPr id="234" name="Google Shape;234;p27"/>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7"/>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236" name="Google Shape;236;p27"/>
              <p:cNvSpPr txBox="1"/>
              <p:nvPr/>
            </p:nvSpPr>
            <p:spPr>
              <a:xfrm>
                <a:off x="1360164" y="3094655"/>
                <a:ext cx="9828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MysteryX</a:t>
                </a:r>
                <a:endParaRPr/>
              </a:p>
            </p:txBody>
          </p:sp>
        </p:grpSp>
      </p:grpSp>
      <p:sp>
        <p:nvSpPr>
          <p:cNvPr id="237" name="Google Shape;237;p27"/>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238" name="Google Shape;238;p27"/>
          <p:cNvGrpSpPr/>
          <p:nvPr/>
        </p:nvGrpSpPr>
        <p:grpSpPr>
          <a:xfrm>
            <a:off x="455063" y="2122726"/>
            <a:ext cx="2733425" cy="1105440"/>
            <a:chOff x="555150" y="2621150"/>
            <a:chExt cx="2733425" cy="902400"/>
          </a:xfrm>
        </p:grpSpPr>
        <p:sp>
          <p:nvSpPr>
            <p:cNvPr id="239" name="Google Shape;239;p27"/>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7"/>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solidFill>
                    <a:schemeClr val="dk1"/>
                  </a:solidFill>
                </a:rPr>
                <a:t>...01110100...</a:t>
              </a:r>
              <a:endParaRPr/>
            </a:p>
          </p:txBody>
        </p:sp>
        <p:sp>
          <p:nvSpPr>
            <p:cNvPr id="241" name="Google Shape;241;p27"/>
            <p:cNvSpPr txBox="1"/>
            <p:nvPr/>
          </p:nvSpPr>
          <p:spPr>
            <a:xfrm>
              <a:off x="674375" y="30946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HuffmanWithHardCoded  CompressedHugPlant.java</a:t>
              </a:r>
              <a:endParaRPr/>
            </a:p>
          </p:txBody>
        </p:sp>
      </p:grpSp>
      <p:sp>
        <p:nvSpPr>
          <p:cNvPr id="242" name="Google Shape;242;p27"/>
          <p:cNvSpPr/>
          <p:nvPr/>
        </p:nvSpPr>
        <p:spPr>
          <a:xfrm>
            <a:off x="3863525" y="2300440"/>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243" name="Google Shape;243;p27"/>
          <p:cNvGrpSpPr/>
          <p:nvPr/>
        </p:nvGrpSpPr>
        <p:grpSpPr>
          <a:xfrm>
            <a:off x="6408266" y="2147879"/>
            <a:ext cx="2466900" cy="1055155"/>
            <a:chOff x="6408266" y="2249579"/>
            <a:chExt cx="2466900" cy="1055155"/>
          </a:xfrm>
        </p:grpSpPr>
        <p:sp>
          <p:nvSpPr>
            <p:cNvPr id="244" name="Google Shape;244;p27"/>
            <p:cNvSpPr txBox="1"/>
            <p:nvPr/>
          </p:nvSpPr>
          <p:spPr>
            <a:xfrm>
              <a:off x="6599220" y="2883535"/>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245" name="Google Shape;245;p27"/>
            <p:cNvSpPr/>
            <p:nvPr/>
          </p:nvSpPr>
          <p:spPr>
            <a:xfrm>
              <a:off x="6469475" y="2621238"/>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246" name="Google Shape;246;p27"/>
            <p:cNvSpPr txBox="1"/>
            <p:nvPr/>
          </p:nvSpPr>
          <p:spPr>
            <a:xfrm>
              <a:off x="6408266" y="2249579"/>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HugPlant.bmp</a:t>
              </a:r>
              <a:endParaRPr/>
            </a:p>
          </p:txBody>
        </p:sp>
      </p:grpSp>
      <p:sp>
        <p:nvSpPr>
          <p:cNvPr id="247" name="Google Shape;247;p27"/>
          <p:cNvSpPr txBox="1"/>
          <p:nvPr/>
        </p:nvSpPr>
        <p:spPr>
          <a:xfrm>
            <a:off x="904050" y="3152151"/>
            <a:ext cx="17412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2,037,424 bits</a:t>
            </a:r>
            <a:endParaRPr/>
          </a:p>
        </p:txBody>
      </p:sp>
      <p:cxnSp>
        <p:nvCxnSpPr>
          <p:cNvPr id="248" name="Google Shape;248;p27"/>
          <p:cNvCxnSpPr>
            <a:stCxn id="239" idx="3"/>
            <a:endCxn id="242" idx="1"/>
          </p:cNvCxnSpPr>
          <p:nvPr/>
        </p:nvCxnSpPr>
        <p:spPr>
          <a:xfrm>
            <a:off x="3015563" y="2675446"/>
            <a:ext cx="848100" cy="0"/>
          </a:xfrm>
          <a:prstGeom prst="straightConnector1">
            <a:avLst/>
          </a:prstGeom>
          <a:noFill/>
          <a:ln w="19050" cap="flat" cmpd="sng">
            <a:solidFill>
              <a:schemeClr val="dk2"/>
            </a:solidFill>
            <a:prstDash val="solid"/>
            <a:round/>
            <a:headEnd type="none" w="med" len="med"/>
            <a:tailEnd type="triangle" w="med" len="med"/>
          </a:ln>
        </p:spPr>
      </p:cxnSp>
      <p:cxnSp>
        <p:nvCxnSpPr>
          <p:cNvPr id="249" name="Google Shape;249;p27"/>
          <p:cNvCxnSpPr>
            <a:stCxn id="242" idx="3"/>
            <a:endCxn id="245" idx="1"/>
          </p:cNvCxnSpPr>
          <p:nvPr/>
        </p:nvCxnSpPr>
        <p:spPr>
          <a:xfrm rot="10800000" flipH="1">
            <a:off x="5656025" y="2671840"/>
            <a:ext cx="813600" cy="3600"/>
          </a:xfrm>
          <a:prstGeom prst="straightConnector1">
            <a:avLst/>
          </a:prstGeom>
          <a:noFill/>
          <a:ln w="19050" cap="flat" cmpd="sng">
            <a:solidFill>
              <a:schemeClr val="dk2"/>
            </a:solidFill>
            <a:prstDash val="solid"/>
            <a:round/>
            <a:headEnd type="none" w="med" len="med"/>
            <a:tailEnd type="triangle" w="med" len="med"/>
          </a:ln>
        </p:spPr>
      </p:cxnSp>
      <p:grpSp>
        <p:nvGrpSpPr>
          <p:cNvPr id="250" name="Google Shape;250;p27"/>
          <p:cNvGrpSpPr/>
          <p:nvPr/>
        </p:nvGrpSpPr>
        <p:grpSpPr>
          <a:xfrm>
            <a:off x="6408266" y="3713393"/>
            <a:ext cx="2466900" cy="1055155"/>
            <a:chOff x="6220916" y="3634168"/>
            <a:chExt cx="2466900" cy="1055155"/>
          </a:xfrm>
        </p:grpSpPr>
        <p:sp>
          <p:nvSpPr>
            <p:cNvPr id="251" name="Google Shape;251;p27"/>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252" name="Google Shape;252;p27"/>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253" name="Google Shape;253;p27"/>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HugPlant.bmp</a:t>
              </a:r>
              <a:endParaRPr/>
            </a:p>
          </p:txBody>
        </p:sp>
      </p:grpSp>
      <p:cxnSp>
        <p:nvCxnSpPr>
          <p:cNvPr id="254" name="Google Shape;254;p27"/>
          <p:cNvCxnSpPr>
            <a:stCxn id="234" idx="3"/>
            <a:endCxn id="237"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255" name="Google Shape;255;p27"/>
          <p:cNvCxnSpPr>
            <a:stCxn id="237" idx="3"/>
            <a:endCxn id="252"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259"/>
        <p:cNvGrpSpPr/>
        <p:nvPr/>
      </p:nvGrpSpPr>
      <p:grpSpPr>
        <a:xfrm>
          <a:off x="0" y="0"/>
          <a:ext cx="0" cy="0"/>
          <a:chOff x="0" y="0"/>
          <a:chExt cx="0" cy="0"/>
        </a:xfrm>
      </p:grpSpPr>
      <p:sp>
        <p:nvSpPr>
          <p:cNvPr id="260" name="Google Shape;260;p28"/>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Even Better Compression</a:t>
            </a:r>
            <a:endParaRPr/>
          </a:p>
        </p:txBody>
      </p:sp>
      <p:sp>
        <p:nvSpPr>
          <p:cNvPr id="261" name="Google Shape;261;p28"/>
          <p:cNvSpPr txBox="1">
            <a:spLocks noGrp="1"/>
          </p:cNvSpPr>
          <p:nvPr>
            <p:ph type="body" idx="1"/>
          </p:nvPr>
        </p:nvSpPr>
        <p:spPr>
          <a:xfrm>
            <a:off x="243000" y="556500"/>
            <a:ext cx="8443800" cy="12771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Compression ratio of 25% is certainly very impressive, but we can do much better. MysteryX achieves a 0.35% compression ratio! </a:t>
            </a:r>
            <a:endParaRPr/>
          </a:p>
          <a:p>
            <a:pPr marL="457200" lvl="0" indent="-355600" algn="l" rtl="0">
              <a:spcBef>
                <a:spcPts val="600"/>
              </a:spcBef>
              <a:spcAft>
                <a:spcPts val="0"/>
              </a:spcAft>
              <a:buSzPts val="2000"/>
              <a:buChar char="●"/>
            </a:pPr>
            <a:r>
              <a:rPr lang="en"/>
              <a:t>Of the 2</a:t>
            </a:r>
            <a:r>
              <a:rPr lang="en" baseline="30000"/>
              <a:t>8389584</a:t>
            </a:r>
            <a:r>
              <a:rPr lang="en"/>
              <a:t> possible bit streams of length 8389584, only one in 2</a:t>
            </a:r>
            <a:r>
              <a:rPr lang="en" baseline="30000"/>
              <a:t>8360151</a:t>
            </a:r>
            <a:r>
              <a:rPr lang="en"/>
              <a:t> can be generated by our interpreter using an input of length 29,432 bits.</a:t>
            </a:r>
            <a:endParaRPr/>
          </a:p>
        </p:txBody>
      </p:sp>
      <p:grpSp>
        <p:nvGrpSpPr>
          <p:cNvPr id="262" name="Google Shape;262;p28"/>
          <p:cNvGrpSpPr/>
          <p:nvPr/>
        </p:nvGrpSpPr>
        <p:grpSpPr>
          <a:xfrm>
            <a:off x="455063" y="3789595"/>
            <a:ext cx="2560500" cy="1270170"/>
            <a:chOff x="456088" y="3789595"/>
            <a:chExt cx="2560500" cy="1270170"/>
          </a:xfrm>
        </p:grpSpPr>
        <p:sp>
          <p:nvSpPr>
            <p:cNvPr id="263" name="Google Shape;263;p28"/>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29,432 bits</a:t>
              </a:r>
              <a:endParaRPr/>
            </a:p>
          </p:txBody>
        </p:sp>
        <p:grpSp>
          <p:nvGrpSpPr>
            <p:cNvPr id="264" name="Google Shape;264;p28"/>
            <p:cNvGrpSpPr/>
            <p:nvPr/>
          </p:nvGrpSpPr>
          <p:grpSpPr>
            <a:xfrm>
              <a:off x="456088" y="3789595"/>
              <a:ext cx="2560500" cy="902400"/>
              <a:chOff x="555150" y="2621150"/>
              <a:chExt cx="2560500" cy="902400"/>
            </a:xfrm>
          </p:grpSpPr>
          <p:sp>
            <p:nvSpPr>
              <p:cNvPr id="265" name="Google Shape;265;p28"/>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267" name="Google Shape;267;p28"/>
              <p:cNvSpPr txBox="1"/>
              <p:nvPr/>
            </p:nvSpPr>
            <p:spPr>
              <a:xfrm>
                <a:off x="1360164" y="3094655"/>
                <a:ext cx="9828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MysteryX</a:t>
                </a:r>
                <a:endParaRPr/>
              </a:p>
            </p:txBody>
          </p:sp>
        </p:grpSp>
      </p:grpSp>
      <p:sp>
        <p:nvSpPr>
          <p:cNvPr id="268" name="Google Shape;268;p28"/>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269" name="Google Shape;269;p28"/>
          <p:cNvGrpSpPr/>
          <p:nvPr/>
        </p:nvGrpSpPr>
        <p:grpSpPr>
          <a:xfrm>
            <a:off x="455063" y="2122726"/>
            <a:ext cx="2733425" cy="1105440"/>
            <a:chOff x="555150" y="2621150"/>
            <a:chExt cx="2733425" cy="902400"/>
          </a:xfrm>
        </p:grpSpPr>
        <p:sp>
          <p:nvSpPr>
            <p:cNvPr id="270" name="Google Shape;270;p28"/>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solidFill>
                    <a:schemeClr val="dk1"/>
                  </a:solidFill>
                </a:rPr>
                <a:t>...01110100...</a:t>
              </a:r>
              <a:endParaRPr/>
            </a:p>
          </p:txBody>
        </p:sp>
        <p:sp>
          <p:nvSpPr>
            <p:cNvPr id="272" name="Google Shape;272;p28"/>
            <p:cNvSpPr txBox="1"/>
            <p:nvPr/>
          </p:nvSpPr>
          <p:spPr>
            <a:xfrm>
              <a:off x="674375" y="30946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HuffmanWithHardCoded  CompressedHugPlant.java</a:t>
              </a:r>
              <a:endParaRPr/>
            </a:p>
          </p:txBody>
        </p:sp>
      </p:grpSp>
      <p:sp>
        <p:nvSpPr>
          <p:cNvPr id="273" name="Google Shape;273;p28"/>
          <p:cNvSpPr/>
          <p:nvPr/>
        </p:nvSpPr>
        <p:spPr>
          <a:xfrm>
            <a:off x="3863525" y="2300440"/>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274" name="Google Shape;274;p28"/>
          <p:cNvGrpSpPr/>
          <p:nvPr/>
        </p:nvGrpSpPr>
        <p:grpSpPr>
          <a:xfrm>
            <a:off x="6408266" y="2147879"/>
            <a:ext cx="2466900" cy="1055155"/>
            <a:chOff x="6408266" y="2249579"/>
            <a:chExt cx="2466900" cy="1055155"/>
          </a:xfrm>
        </p:grpSpPr>
        <p:sp>
          <p:nvSpPr>
            <p:cNvPr id="275" name="Google Shape;275;p28"/>
            <p:cNvSpPr txBox="1"/>
            <p:nvPr/>
          </p:nvSpPr>
          <p:spPr>
            <a:xfrm>
              <a:off x="6599220" y="2883535"/>
              <a:ext cx="1710300" cy="421200"/>
            </a:xfrm>
            <a:prstGeom prst="rect">
              <a:avLst/>
            </a:prstGeom>
            <a:solidFill>
              <a:srgbClr val="C9D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276" name="Google Shape;276;p28"/>
            <p:cNvSpPr/>
            <p:nvPr/>
          </p:nvSpPr>
          <p:spPr>
            <a:xfrm>
              <a:off x="6469475" y="2621238"/>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277" name="Google Shape;277;p28"/>
            <p:cNvSpPr txBox="1"/>
            <p:nvPr/>
          </p:nvSpPr>
          <p:spPr>
            <a:xfrm>
              <a:off x="6408266" y="2249579"/>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HugPlant.bmp</a:t>
              </a:r>
              <a:endParaRPr/>
            </a:p>
          </p:txBody>
        </p:sp>
      </p:grpSp>
      <p:sp>
        <p:nvSpPr>
          <p:cNvPr id="278" name="Google Shape;278;p28"/>
          <p:cNvSpPr txBox="1"/>
          <p:nvPr/>
        </p:nvSpPr>
        <p:spPr>
          <a:xfrm>
            <a:off x="904050" y="3152151"/>
            <a:ext cx="17412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2,037,424 bits</a:t>
            </a:r>
            <a:endParaRPr/>
          </a:p>
        </p:txBody>
      </p:sp>
      <p:cxnSp>
        <p:nvCxnSpPr>
          <p:cNvPr id="279" name="Google Shape;279;p28"/>
          <p:cNvCxnSpPr>
            <a:stCxn id="270" idx="3"/>
            <a:endCxn id="273" idx="1"/>
          </p:cNvCxnSpPr>
          <p:nvPr/>
        </p:nvCxnSpPr>
        <p:spPr>
          <a:xfrm>
            <a:off x="3015563" y="2675446"/>
            <a:ext cx="848100" cy="0"/>
          </a:xfrm>
          <a:prstGeom prst="straightConnector1">
            <a:avLst/>
          </a:prstGeom>
          <a:noFill/>
          <a:ln w="19050" cap="flat" cmpd="sng">
            <a:solidFill>
              <a:schemeClr val="dk2"/>
            </a:solidFill>
            <a:prstDash val="solid"/>
            <a:round/>
            <a:headEnd type="none" w="med" len="med"/>
            <a:tailEnd type="triangle" w="med" len="med"/>
          </a:ln>
        </p:spPr>
      </p:cxnSp>
      <p:cxnSp>
        <p:nvCxnSpPr>
          <p:cNvPr id="280" name="Google Shape;280;p28"/>
          <p:cNvCxnSpPr>
            <a:stCxn id="273" idx="3"/>
            <a:endCxn id="276" idx="1"/>
          </p:cNvCxnSpPr>
          <p:nvPr/>
        </p:nvCxnSpPr>
        <p:spPr>
          <a:xfrm rot="10800000" flipH="1">
            <a:off x="5656025" y="2671840"/>
            <a:ext cx="813600" cy="3600"/>
          </a:xfrm>
          <a:prstGeom prst="straightConnector1">
            <a:avLst/>
          </a:prstGeom>
          <a:noFill/>
          <a:ln w="19050" cap="flat" cmpd="sng">
            <a:solidFill>
              <a:schemeClr val="dk2"/>
            </a:solidFill>
            <a:prstDash val="solid"/>
            <a:round/>
            <a:headEnd type="none" w="med" len="med"/>
            <a:tailEnd type="triangle" w="med" len="med"/>
          </a:ln>
        </p:spPr>
      </p:cxnSp>
      <p:grpSp>
        <p:nvGrpSpPr>
          <p:cNvPr id="281" name="Google Shape;281;p28"/>
          <p:cNvGrpSpPr/>
          <p:nvPr/>
        </p:nvGrpSpPr>
        <p:grpSpPr>
          <a:xfrm>
            <a:off x="6408266" y="3713393"/>
            <a:ext cx="2466900" cy="1055155"/>
            <a:chOff x="6220916" y="3634168"/>
            <a:chExt cx="2466900" cy="1055155"/>
          </a:xfrm>
        </p:grpSpPr>
        <p:sp>
          <p:nvSpPr>
            <p:cNvPr id="282" name="Google Shape;282;p28"/>
            <p:cNvSpPr txBox="1"/>
            <p:nvPr/>
          </p:nvSpPr>
          <p:spPr>
            <a:xfrm>
              <a:off x="6411871" y="4268124"/>
              <a:ext cx="1710300" cy="421200"/>
            </a:xfrm>
            <a:prstGeom prst="rect">
              <a:avLst/>
            </a:prstGeom>
            <a:solidFill>
              <a:srgbClr val="C9D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283" name="Google Shape;283;p28"/>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284" name="Google Shape;284;p28"/>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HugPlant.bmp</a:t>
              </a:r>
              <a:endParaRPr/>
            </a:p>
          </p:txBody>
        </p:sp>
      </p:grpSp>
      <p:cxnSp>
        <p:nvCxnSpPr>
          <p:cNvPr id="285" name="Google Shape;285;p28"/>
          <p:cNvCxnSpPr>
            <a:stCxn id="265" idx="3"/>
            <a:endCxn id="268"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286" name="Google Shape;286;p28"/>
          <p:cNvCxnSpPr>
            <a:stCxn id="268" idx="3"/>
            <a:endCxn id="283"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287" name="Google Shape;287;p28"/>
          <p:cNvSpPr txBox="1"/>
          <p:nvPr/>
        </p:nvSpPr>
        <p:spPr>
          <a:xfrm>
            <a:off x="3417275" y="4721075"/>
            <a:ext cx="2991000" cy="338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BE0712"/>
                </a:solidFill>
              </a:rPr>
              <a:t>Question: What is mystery X?</a:t>
            </a:r>
            <a:endParaRPr>
              <a:solidFill>
                <a:srgbClr val="BE0712"/>
              </a:solidFill>
            </a:endParaRPr>
          </a:p>
        </p:txBody>
      </p:sp>
      <p:cxnSp>
        <p:nvCxnSpPr>
          <p:cNvPr id="288" name="Google Shape;288;p28"/>
          <p:cNvCxnSpPr/>
          <p:nvPr/>
        </p:nvCxnSpPr>
        <p:spPr>
          <a:xfrm rot="10800000">
            <a:off x="2894375" y="4753625"/>
            <a:ext cx="522900" cy="136800"/>
          </a:xfrm>
          <a:prstGeom prst="straightConnector1">
            <a:avLst/>
          </a:prstGeom>
          <a:noFill/>
          <a:ln w="9525" cap="flat" cmpd="sng">
            <a:solidFill>
              <a:srgbClr val="BE0712"/>
            </a:solidFill>
            <a:prstDash val="solid"/>
            <a:round/>
            <a:headEnd type="none" w="med" len="med"/>
            <a:tailEnd type="triangle" w="med" len="med"/>
          </a:ln>
        </p:spPr>
      </p:cxn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p29"/>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MysteryX: HugPlant.java</a:t>
            </a:r>
            <a:endParaRPr/>
          </a:p>
        </p:txBody>
      </p:sp>
      <p:sp>
        <p:nvSpPr>
          <p:cNvPr id="294" name="Google Shape;294;p29"/>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MysteryX is just HugPlant.java, the piece of code that I used to generate the .bmp file originally.</a:t>
            </a:r>
            <a:endParaRPr/>
          </a:p>
        </p:txBody>
      </p:sp>
      <p:grpSp>
        <p:nvGrpSpPr>
          <p:cNvPr id="295" name="Google Shape;295;p29"/>
          <p:cNvGrpSpPr/>
          <p:nvPr/>
        </p:nvGrpSpPr>
        <p:grpSpPr>
          <a:xfrm>
            <a:off x="455063" y="3789595"/>
            <a:ext cx="2560500" cy="1270170"/>
            <a:chOff x="456088" y="3789595"/>
            <a:chExt cx="2560500" cy="1270170"/>
          </a:xfrm>
        </p:grpSpPr>
        <p:sp>
          <p:nvSpPr>
            <p:cNvPr id="296" name="Google Shape;296;p29"/>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29,432 bits</a:t>
              </a:r>
              <a:endParaRPr/>
            </a:p>
          </p:txBody>
        </p:sp>
        <p:grpSp>
          <p:nvGrpSpPr>
            <p:cNvPr id="297" name="Google Shape;297;p29"/>
            <p:cNvGrpSpPr/>
            <p:nvPr/>
          </p:nvGrpSpPr>
          <p:grpSpPr>
            <a:xfrm>
              <a:off x="456088" y="3789595"/>
              <a:ext cx="2560500" cy="902400"/>
              <a:chOff x="555150" y="2621150"/>
              <a:chExt cx="2560500" cy="902400"/>
            </a:xfrm>
          </p:grpSpPr>
          <p:sp>
            <p:nvSpPr>
              <p:cNvPr id="298" name="Google Shape;298;p29"/>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9"/>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300" name="Google Shape;300;p29"/>
              <p:cNvSpPr txBox="1"/>
              <p:nvPr/>
            </p:nvSpPr>
            <p:spPr>
              <a:xfrm>
                <a:off x="1131563" y="3094655"/>
                <a:ext cx="16653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HugPlant.java</a:t>
                </a:r>
                <a:endParaRPr/>
              </a:p>
            </p:txBody>
          </p:sp>
        </p:grpSp>
      </p:grpSp>
      <p:sp>
        <p:nvSpPr>
          <p:cNvPr id="301" name="Google Shape;301;p29"/>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302" name="Google Shape;302;p29"/>
          <p:cNvGrpSpPr/>
          <p:nvPr/>
        </p:nvGrpSpPr>
        <p:grpSpPr>
          <a:xfrm>
            <a:off x="6408266" y="3713393"/>
            <a:ext cx="2466900" cy="1055155"/>
            <a:chOff x="6220916" y="3634168"/>
            <a:chExt cx="2466900" cy="1055155"/>
          </a:xfrm>
        </p:grpSpPr>
        <p:sp>
          <p:nvSpPr>
            <p:cNvPr id="303" name="Google Shape;303;p29"/>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304" name="Google Shape;304;p29"/>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305" name="Google Shape;305;p29"/>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306" name="Google Shape;306;p29"/>
          <p:cNvCxnSpPr>
            <a:stCxn id="298" idx="3"/>
            <a:endCxn id="30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307" name="Google Shape;307;p29"/>
          <p:cNvCxnSpPr>
            <a:stCxn id="301" idx="3"/>
            <a:endCxn id="304"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308" name="Google Shape;308;p29"/>
          <p:cNvSpPr txBox="1"/>
          <p:nvPr/>
        </p:nvSpPr>
        <p:spPr>
          <a:xfrm>
            <a:off x="5182150" y="1045094"/>
            <a:ext cx="3675600" cy="1850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000">
                <a:latin typeface="Consolas"/>
                <a:ea typeface="Consolas"/>
                <a:cs typeface="Consolas"/>
                <a:sym typeface="Consolas"/>
              </a:rPr>
              <a:t>69 6d 70 6f 72 74 20 6a 61 76 61 2e 61 77 74 2e</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43 6f 6c 6f 72 3b 0a 0a 0a 70 75 62 6c 69 63 20</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63 6c 61 73 73 20 48 75 67 50 6c 61 6e 74 20 7b</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0a 09 2f 2f 73 65 6e 64 20 65 6d 61 69 6c 20 74</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6f 20 70 72 69 7a 65 40 6a 6f 73 68 68 2e 75 67</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20 74 6f 20 72 65 63 65 69 76 65 20 79 6f 75 72</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20 70 72 69 7a 65 0a 0a 09 70 72 69 76 61 74 65</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20 73 74 61 74 69 63 20 64 6f 75 62 6c 65 20 73</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63 61 6c 65 46 61 63 74 6f 72 3d 32 30 2e 30 3b</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0a 0a 09 70 72 69 76 61 74 65 20 73 74 61 74 69</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63 20 69 6e 74 20 67 65 6e 43 6f 6c 6f 72 56 61</a:t>
            </a:r>
            <a:endParaRPr sz="1000">
              <a:latin typeface="Consolas"/>
              <a:ea typeface="Consolas"/>
              <a:cs typeface="Consolas"/>
              <a:sym typeface="Consolas"/>
            </a:endParaRPr>
          </a:p>
          <a:p>
            <a:pPr marL="0" lvl="0" indent="0" algn="l" rtl="0">
              <a:spcBef>
                <a:spcPts val="0"/>
              </a:spcBef>
              <a:spcAft>
                <a:spcPts val="0"/>
              </a:spcAft>
              <a:buNone/>
            </a:pPr>
            <a:r>
              <a:rPr lang="en" sz="1000">
                <a:latin typeface="Consolas"/>
                <a:ea typeface="Consolas"/>
                <a:cs typeface="Consolas"/>
                <a:sym typeface="Consolas"/>
              </a:rPr>
              <a:t>6c 75 65 28 69 6e 74 20 6f 6c 64 56 61 6c 2c</a:t>
            </a:r>
            <a:endParaRPr sz="1000">
              <a:latin typeface="Consolas"/>
              <a:ea typeface="Consolas"/>
              <a:cs typeface="Consolas"/>
              <a:sym typeface="Consolas"/>
            </a:endParaRPr>
          </a:p>
        </p:txBody>
      </p:sp>
      <p:pic>
        <p:nvPicPr>
          <p:cNvPr id="309" name="Google Shape;309;p29"/>
          <p:cNvPicPr preferRelativeResize="0"/>
          <p:nvPr/>
        </p:nvPicPr>
        <p:blipFill>
          <a:blip r:embed="rId3">
            <a:alphaModFix/>
          </a:blip>
          <a:stretch>
            <a:fillRect/>
          </a:stretch>
        </p:blipFill>
        <p:spPr>
          <a:xfrm>
            <a:off x="5902282" y="1403014"/>
            <a:ext cx="2144300" cy="132692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3"/>
        <p:cNvGrpSpPr/>
        <p:nvPr/>
      </p:nvGrpSpPr>
      <p:grpSpPr>
        <a:xfrm>
          <a:off x="0" y="0"/>
          <a:ext cx="0" cy="0"/>
          <a:chOff x="0" y="0"/>
          <a:chExt cx="0" cy="0"/>
        </a:xfrm>
      </p:grpSpPr>
      <p:sp>
        <p:nvSpPr>
          <p:cNvPr id="314" name="Google Shape;314;p30"/>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Question #1: Comprehensible Compression</a:t>
            </a:r>
            <a:endParaRPr dirty="0"/>
          </a:p>
        </p:txBody>
      </p:sp>
      <p:sp>
        <p:nvSpPr>
          <p:cNvPr id="315" name="Google Shape;315;p30"/>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Interesting question #1:</a:t>
            </a:r>
            <a:endParaRPr dirty="0"/>
          </a:p>
          <a:p>
            <a:pPr marL="457200" lvl="0" indent="-355600" algn="l" rtl="0">
              <a:spcBef>
                <a:spcPts val="0"/>
              </a:spcBef>
              <a:spcAft>
                <a:spcPts val="0"/>
              </a:spcAft>
              <a:buSzPts val="2000"/>
              <a:buChar char="●"/>
            </a:pPr>
            <a:r>
              <a:rPr lang="en" dirty="0"/>
              <a:t>Can we create a “comprehensible(</a:t>
            </a:r>
            <a:r>
              <a:rPr lang="zh-CN" altLang="en-US" b="0" i="0" dirty="0">
                <a:solidFill>
                  <a:srgbClr val="333333"/>
                </a:solidFill>
                <a:effectLst/>
                <a:latin typeface="Helvetica Neue"/>
              </a:rPr>
              <a:t>可理解的</a:t>
            </a:r>
            <a:r>
              <a:rPr lang="en" dirty="0"/>
              <a:t>)” compression(</a:t>
            </a:r>
            <a:r>
              <a:rPr lang="zh-CN" altLang="en-US" dirty="0"/>
              <a:t>压缩</a:t>
            </a:r>
            <a:r>
              <a:rPr lang="en" dirty="0"/>
              <a:t>) algorithm that takes as input a target bitstream B, and outputs useful, readable Java code?</a:t>
            </a:r>
            <a:endParaRPr dirty="0"/>
          </a:p>
        </p:txBody>
      </p:sp>
      <p:grpSp>
        <p:nvGrpSpPr>
          <p:cNvPr id="316" name="Google Shape;316;p30"/>
          <p:cNvGrpSpPr/>
          <p:nvPr/>
        </p:nvGrpSpPr>
        <p:grpSpPr>
          <a:xfrm>
            <a:off x="455063" y="3789595"/>
            <a:ext cx="2560500" cy="1270170"/>
            <a:chOff x="456088" y="3789595"/>
            <a:chExt cx="2560500" cy="1270170"/>
          </a:xfrm>
        </p:grpSpPr>
        <p:sp>
          <p:nvSpPr>
            <p:cNvPr id="317" name="Google Shape;317;p30"/>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29,432 bits</a:t>
              </a:r>
              <a:endParaRPr/>
            </a:p>
          </p:txBody>
        </p:sp>
        <p:grpSp>
          <p:nvGrpSpPr>
            <p:cNvPr id="318" name="Google Shape;318;p30"/>
            <p:cNvGrpSpPr/>
            <p:nvPr/>
          </p:nvGrpSpPr>
          <p:grpSpPr>
            <a:xfrm>
              <a:off x="456088" y="3789595"/>
              <a:ext cx="2560500" cy="902400"/>
              <a:chOff x="555150" y="2621150"/>
              <a:chExt cx="2560500" cy="902400"/>
            </a:xfrm>
          </p:grpSpPr>
          <p:sp>
            <p:nvSpPr>
              <p:cNvPr id="319" name="Google Shape;319;p30"/>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30"/>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321" name="Google Shape;321;p30"/>
              <p:cNvSpPr txBox="1"/>
              <p:nvPr/>
            </p:nvSpPr>
            <p:spPr>
              <a:xfrm>
                <a:off x="1131563" y="3094655"/>
                <a:ext cx="16653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HugPlant.java</a:t>
                </a:r>
                <a:endParaRPr/>
              </a:p>
            </p:txBody>
          </p:sp>
        </p:grpSp>
      </p:grpSp>
      <p:sp>
        <p:nvSpPr>
          <p:cNvPr id="322" name="Google Shape;322;p30"/>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323" name="Google Shape;323;p30"/>
          <p:cNvGrpSpPr/>
          <p:nvPr/>
        </p:nvGrpSpPr>
        <p:grpSpPr>
          <a:xfrm>
            <a:off x="6408266" y="3713393"/>
            <a:ext cx="2466900" cy="1055155"/>
            <a:chOff x="6220916" y="3634168"/>
            <a:chExt cx="2466900" cy="1055155"/>
          </a:xfrm>
        </p:grpSpPr>
        <p:sp>
          <p:nvSpPr>
            <p:cNvPr id="324" name="Google Shape;324;p30"/>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325" name="Google Shape;325;p30"/>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326" name="Google Shape;326;p30"/>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327" name="Google Shape;327;p30"/>
          <p:cNvCxnSpPr>
            <a:stCxn id="319" idx="3"/>
            <a:endCxn id="322"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328" name="Google Shape;328;p30"/>
          <p:cNvCxnSpPr>
            <a:stCxn id="322" idx="3"/>
            <a:endCxn id="325"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329" name="Google Shape;329;p30"/>
          <p:cNvSpPr/>
          <p:nvPr/>
        </p:nvSpPr>
        <p:spPr>
          <a:xfrm>
            <a:off x="4272475" y="2758975"/>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“Comprehensible” Compression</a:t>
            </a:r>
            <a:endParaRPr/>
          </a:p>
        </p:txBody>
      </p:sp>
      <p:cxnSp>
        <p:nvCxnSpPr>
          <p:cNvPr id="330" name="Google Shape;330;p30"/>
          <p:cNvCxnSpPr>
            <a:stCxn id="325" idx="3"/>
            <a:endCxn id="329"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331" name="Google Shape;331;p30"/>
          <p:cNvCxnSpPr>
            <a:stCxn id="329" idx="1"/>
            <a:endCxn id="319" idx="0"/>
          </p:cNvCxnSpPr>
          <p:nvPr/>
        </p:nvCxnSpPr>
        <p:spPr>
          <a:xfrm flipH="1">
            <a:off x="1735375" y="3133975"/>
            <a:ext cx="2537100" cy="655500"/>
          </a:xfrm>
          <a:prstGeom prst="bentConnector2">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5"/>
        <p:cNvGrpSpPr/>
        <p:nvPr/>
      </p:nvGrpSpPr>
      <p:grpSpPr>
        <a:xfrm>
          <a:off x="0" y="0"/>
          <a:ext cx="0" cy="0"/>
          <a:chOff x="0" y="0"/>
          <a:chExt cx="0" cy="0"/>
        </a:xfrm>
      </p:grpSpPr>
      <p:sp>
        <p:nvSpPr>
          <p:cNvPr id="336" name="Google Shape;336;p31"/>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 Optimal Compression</a:t>
            </a:r>
            <a:endParaRPr/>
          </a:p>
        </p:txBody>
      </p:sp>
      <p:sp>
        <p:nvSpPr>
          <p:cNvPr id="337" name="Google Shape;337;p31"/>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a:t>
            </a:r>
            <a:endParaRPr/>
          </a:p>
          <a:p>
            <a:pPr marL="457200" lvl="0" indent="-355600" algn="l" rtl="0">
              <a:spcBef>
                <a:spcPts val="0"/>
              </a:spcBef>
              <a:spcAft>
                <a:spcPts val="0"/>
              </a:spcAft>
              <a:buSzPts val="2000"/>
              <a:buChar char="●"/>
            </a:pPr>
            <a:r>
              <a:rPr lang="en"/>
              <a:t>Can we create an optimal compression takes as input a target bitstream B, and outputs the shortest possible Java program that outputs this bitstream?</a:t>
            </a:r>
            <a:endParaRPr/>
          </a:p>
          <a:p>
            <a:pPr marL="0" lvl="0" indent="0" algn="l" rtl="0">
              <a:spcBef>
                <a:spcPts val="0"/>
              </a:spcBef>
              <a:spcAft>
                <a:spcPts val="0"/>
              </a:spcAft>
              <a:buNone/>
            </a:pPr>
            <a:endParaRPr/>
          </a:p>
          <a:p>
            <a:pPr marL="0" lvl="0" indent="0" algn="l" rtl="0">
              <a:spcBef>
                <a:spcPts val="0"/>
              </a:spcBef>
              <a:spcAft>
                <a:spcPts val="0"/>
              </a:spcAft>
              <a:buNone/>
            </a:pPr>
            <a:r>
              <a:rPr lang="en"/>
              <a:t>Seems plausible that this optimal program would also have structure.</a:t>
            </a:r>
            <a:endParaRPr/>
          </a:p>
          <a:p>
            <a:pPr marL="457200" lvl="0" indent="-355600" algn="l" rtl="0">
              <a:spcBef>
                <a:spcPts val="0"/>
              </a:spcBef>
              <a:spcAft>
                <a:spcPts val="0"/>
              </a:spcAft>
              <a:buSzPts val="2000"/>
              <a:buChar char="●"/>
            </a:pPr>
            <a:r>
              <a:rPr lang="en"/>
              <a:t>The answer turns out to be deep!</a:t>
            </a:r>
            <a:endParaRPr/>
          </a:p>
        </p:txBody>
      </p:sp>
      <p:grpSp>
        <p:nvGrpSpPr>
          <p:cNvPr id="338" name="Google Shape;338;p31"/>
          <p:cNvGrpSpPr/>
          <p:nvPr/>
        </p:nvGrpSpPr>
        <p:grpSpPr>
          <a:xfrm>
            <a:off x="455063" y="3789595"/>
            <a:ext cx="2560500" cy="1270170"/>
            <a:chOff x="456088" y="3789595"/>
            <a:chExt cx="2560500" cy="1270170"/>
          </a:xfrm>
        </p:grpSpPr>
        <p:sp>
          <p:nvSpPr>
            <p:cNvPr id="339" name="Google Shape;339;p31"/>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bits</a:t>
              </a:r>
              <a:endParaRPr/>
            </a:p>
          </p:txBody>
        </p:sp>
        <p:grpSp>
          <p:nvGrpSpPr>
            <p:cNvPr id="340" name="Google Shape;340;p31"/>
            <p:cNvGrpSpPr/>
            <p:nvPr/>
          </p:nvGrpSpPr>
          <p:grpSpPr>
            <a:xfrm>
              <a:off x="456088" y="3789595"/>
              <a:ext cx="2560500" cy="902400"/>
              <a:chOff x="555150" y="2621150"/>
              <a:chExt cx="2560500" cy="902400"/>
            </a:xfrm>
          </p:grpSpPr>
          <p:sp>
            <p:nvSpPr>
              <p:cNvPr id="341" name="Google Shape;341;p31"/>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31"/>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343" name="Google Shape;343;p31"/>
              <p:cNvSpPr txBox="1"/>
              <p:nvPr/>
            </p:nvSpPr>
            <p:spPr>
              <a:xfrm>
                <a:off x="1131563" y="3094655"/>
                <a:ext cx="17925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OptimalHP.java</a:t>
                </a:r>
                <a:endParaRPr/>
              </a:p>
            </p:txBody>
          </p:sp>
        </p:grpSp>
      </p:grpSp>
      <p:sp>
        <p:nvSpPr>
          <p:cNvPr id="344" name="Google Shape;344;p31"/>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345" name="Google Shape;345;p31"/>
          <p:cNvGrpSpPr/>
          <p:nvPr/>
        </p:nvGrpSpPr>
        <p:grpSpPr>
          <a:xfrm>
            <a:off x="6408266" y="3713393"/>
            <a:ext cx="2466900" cy="1055155"/>
            <a:chOff x="6220916" y="3634168"/>
            <a:chExt cx="2466900" cy="1055155"/>
          </a:xfrm>
        </p:grpSpPr>
        <p:sp>
          <p:nvSpPr>
            <p:cNvPr id="346" name="Google Shape;346;p31"/>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347" name="Google Shape;347;p31"/>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348" name="Google Shape;348;p31"/>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349" name="Google Shape;349;p31"/>
          <p:cNvCxnSpPr>
            <a:stCxn id="341" idx="3"/>
            <a:endCxn id="344"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350" name="Google Shape;350;p31"/>
          <p:cNvCxnSpPr>
            <a:stCxn id="344" idx="3"/>
            <a:endCxn id="347"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351" name="Google Shape;351;p31"/>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Optimal Compression</a:t>
            </a:r>
            <a:endParaRPr/>
          </a:p>
        </p:txBody>
      </p:sp>
      <p:cxnSp>
        <p:nvCxnSpPr>
          <p:cNvPr id="352" name="Google Shape;352;p31"/>
          <p:cNvCxnSpPr>
            <a:stCxn id="347" idx="3"/>
            <a:endCxn id="351"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353" name="Google Shape;353;p31"/>
          <p:cNvCxnSpPr>
            <a:stCxn id="351" idx="1"/>
            <a:endCxn id="341"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357"/>
        <p:cNvGrpSpPr/>
        <p:nvPr/>
      </p:nvGrpSpPr>
      <p:grpSpPr>
        <a:xfrm>
          <a:off x="0" y="0"/>
          <a:ext cx="0" cy="0"/>
          <a:chOff x="0" y="0"/>
          <a:chExt cx="0" cy="0"/>
        </a:xfrm>
      </p:grpSpPr>
      <p:sp>
        <p:nvSpPr>
          <p:cNvPr id="358" name="Google Shape;358;p32"/>
          <p:cNvSpPr txBox="1">
            <a:spLocks noGrp="1"/>
          </p:cNvSpPr>
          <p:nvPr>
            <p:ph type="title"/>
          </p:nvPr>
        </p:nvSpPr>
        <p:spPr>
          <a:xfrm>
            <a:off x="928950" y="1874275"/>
            <a:ext cx="7286100" cy="1726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Optimal Compression and Kolmogorov Complexity (Extra - CS172 Preview)</a:t>
            </a:r>
            <a:endParaRPr sz="48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62"/>
        <p:cNvGrpSpPr/>
        <p:nvPr/>
      </p:nvGrpSpPr>
      <p:grpSpPr>
        <a:xfrm>
          <a:off x="0" y="0"/>
          <a:ext cx="0" cy="0"/>
          <a:chOff x="0" y="0"/>
          <a:chExt cx="0" cy="0"/>
        </a:xfrm>
      </p:grpSpPr>
      <p:sp>
        <p:nvSpPr>
          <p:cNvPr id="363" name="Google Shape;363;p33"/>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Kolmogorov Complexity</a:t>
            </a:r>
            <a:endParaRPr/>
          </a:p>
        </p:txBody>
      </p:sp>
      <p:sp>
        <p:nvSpPr>
          <p:cNvPr id="364" name="Google Shape;364;p33"/>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Given a target bitstream B, what is the shortest bitstream C</a:t>
            </a:r>
            <a:r>
              <a:rPr lang="en" baseline="-25000"/>
              <a:t>B</a:t>
            </a:r>
            <a:r>
              <a:rPr lang="en"/>
              <a:t> that outputs B.</a:t>
            </a:r>
            <a:endParaRPr/>
          </a:p>
          <a:p>
            <a:pPr marL="457200" lvl="0" indent="-355600" algn="l" rtl="0">
              <a:spcBef>
                <a:spcPts val="600"/>
              </a:spcBef>
              <a:spcAft>
                <a:spcPts val="0"/>
              </a:spcAft>
              <a:buSzPts val="2000"/>
              <a:buChar char="●"/>
            </a:pPr>
            <a:r>
              <a:rPr lang="en"/>
              <a:t>Definition: The Java-Kolmogorov complexity K</a:t>
            </a:r>
            <a:r>
              <a:rPr lang="en" baseline="-25000"/>
              <a:t>J</a:t>
            </a:r>
            <a:r>
              <a:rPr lang="en"/>
              <a:t>(B) is the length of the shortest Java program (in bytes) that generates B.</a:t>
            </a:r>
            <a:endParaRPr/>
          </a:p>
          <a:p>
            <a:pPr marL="914400" lvl="1" indent="-355600" algn="l" rtl="0">
              <a:spcBef>
                <a:spcPts val="0"/>
              </a:spcBef>
              <a:spcAft>
                <a:spcPts val="0"/>
              </a:spcAft>
              <a:buSzPts val="2000"/>
              <a:buChar char="○"/>
            </a:pPr>
            <a:r>
              <a:rPr lang="en"/>
              <a:t>Example: K</a:t>
            </a:r>
            <a:r>
              <a:rPr lang="en" baseline="-25000"/>
              <a:t>J</a:t>
            </a:r>
            <a:r>
              <a:rPr lang="en"/>
              <a:t>(HugPlant.bmp) would be the length of OptimalHP.java.</a:t>
            </a:r>
            <a:endParaRPr/>
          </a:p>
          <a:p>
            <a:pPr marL="914400" lvl="1" indent="-355600" algn="l" rtl="0">
              <a:spcBef>
                <a:spcPts val="0"/>
              </a:spcBef>
              <a:spcAft>
                <a:spcPts val="0"/>
              </a:spcAft>
              <a:buSzPts val="2000"/>
              <a:buChar char="○"/>
            </a:pPr>
            <a:r>
              <a:rPr lang="en"/>
              <a:t>There IS an answer. It just might be very hard to find.</a:t>
            </a:r>
            <a:endParaRPr/>
          </a:p>
        </p:txBody>
      </p:sp>
      <p:grpSp>
        <p:nvGrpSpPr>
          <p:cNvPr id="365" name="Google Shape;365;p33"/>
          <p:cNvGrpSpPr/>
          <p:nvPr/>
        </p:nvGrpSpPr>
        <p:grpSpPr>
          <a:xfrm>
            <a:off x="455063" y="3789595"/>
            <a:ext cx="2560500" cy="1270170"/>
            <a:chOff x="456088" y="3789595"/>
            <a:chExt cx="2560500" cy="1270170"/>
          </a:xfrm>
        </p:grpSpPr>
        <p:sp>
          <p:nvSpPr>
            <p:cNvPr id="366" name="Google Shape;366;p33"/>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bits</a:t>
              </a:r>
              <a:endParaRPr/>
            </a:p>
          </p:txBody>
        </p:sp>
        <p:grpSp>
          <p:nvGrpSpPr>
            <p:cNvPr id="367" name="Google Shape;367;p33"/>
            <p:cNvGrpSpPr/>
            <p:nvPr/>
          </p:nvGrpSpPr>
          <p:grpSpPr>
            <a:xfrm>
              <a:off x="456088" y="3789595"/>
              <a:ext cx="2560500" cy="902400"/>
              <a:chOff x="555150" y="2621150"/>
              <a:chExt cx="2560500" cy="902400"/>
            </a:xfrm>
          </p:grpSpPr>
          <p:sp>
            <p:nvSpPr>
              <p:cNvPr id="368" name="Google Shape;368;p33"/>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3"/>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370" name="Google Shape;370;p33"/>
              <p:cNvSpPr txBox="1"/>
              <p:nvPr/>
            </p:nvSpPr>
            <p:spPr>
              <a:xfrm>
                <a:off x="1131563" y="3094655"/>
                <a:ext cx="17925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OptimalHP.java</a:t>
                </a:r>
                <a:endParaRPr/>
              </a:p>
            </p:txBody>
          </p:sp>
        </p:grpSp>
      </p:grpSp>
      <p:sp>
        <p:nvSpPr>
          <p:cNvPr id="371" name="Google Shape;371;p33"/>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372" name="Google Shape;372;p33"/>
          <p:cNvGrpSpPr/>
          <p:nvPr/>
        </p:nvGrpSpPr>
        <p:grpSpPr>
          <a:xfrm>
            <a:off x="6408266" y="3713393"/>
            <a:ext cx="2466900" cy="1055155"/>
            <a:chOff x="6220916" y="3634168"/>
            <a:chExt cx="2466900" cy="1055155"/>
          </a:xfrm>
        </p:grpSpPr>
        <p:sp>
          <p:nvSpPr>
            <p:cNvPr id="373" name="Google Shape;373;p33"/>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374" name="Google Shape;374;p33"/>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375" name="Google Shape;375;p33"/>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376" name="Google Shape;376;p33"/>
          <p:cNvCxnSpPr>
            <a:stCxn id="368" idx="3"/>
            <a:endCxn id="37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377" name="Google Shape;377;p33"/>
          <p:cNvCxnSpPr>
            <a:stCxn id="371" idx="3"/>
            <a:endCxn id="374"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378" name="Google Shape;378;p33"/>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Optimal Compression</a:t>
            </a:r>
            <a:endParaRPr/>
          </a:p>
        </p:txBody>
      </p:sp>
      <p:cxnSp>
        <p:nvCxnSpPr>
          <p:cNvPr id="379" name="Google Shape;379;p33"/>
          <p:cNvCxnSpPr>
            <a:stCxn id="374" idx="3"/>
            <a:endCxn id="378"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380" name="Google Shape;380;p33"/>
          <p:cNvCxnSpPr>
            <a:stCxn id="378" idx="1"/>
            <a:endCxn id="368"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57"/>
        <p:cNvGrpSpPr/>
        <p:nvPr/>
      </p:nvGrpSpPr>
      <p:grpSpPr>
        <a:xfrm>
          <a:off x="0" y="0"/>
          <a:ext cx="0" cy="0"/>
          <a:chOff x="0" y="0"/>
          <a:chExt cx="0" cy="0"/>
        </a:xfrm>
      </p:grpSpPr>
      <p:sp>
        <p:nvSpPr>
          <p:cNvPr id="58" name="Google Shape;58;p16"/>
          <p:cNvSpPr txBox="1">
            <a:spLocks noGrp="1"/>
          </p:cNvSpPr>
          <p:nvPr>
            <p:ph type="title"/>
          </p:nvPr>
        </p:nvSpPr>
        <p:spPr>
          <a:xfrm>
            <a:off x="928950" y="1306600"/>
            <a:ext cx="7286100" cy="2294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Another Look at Model 1 vs. Model 2 for Compression</a:t>
            </a:r>
            <a:endParaRPr sz="48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384"/>
        <p:cNvGrpSpPr/>
        <p:nvPr/>
      </p:nvGrpSpPr>
      <p:grpSpPr>
        <a:xfrm>
          <a:off x="0" y="0"/>
          <a:ext cx="0" cy="0"/>
          <a:chOff x="0" y="0"/>
          <a:chExt cx="0" cy="0"/>
        </a:xfrm>
      </p:grpSpPr>
      <p:sp>
        <p:nvSpPr>
          <p:cNvPr id="385" name="Google Shape;385;p34"/>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Kolmogorov Complexity</a:t>
            </a:r>
            <a:endParaRPr/>
          </a:p>
        </p:txBody>
      </p:sp>
      <p:sp>
        <p:nvSpPr>
          <p:cNvPr id="386" name="Google Shape;386;p34"/>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Clr>
                <a:srgbClr val="000000"/>
              </a:buClr>
              <a:buSzPts val="1100"/>
              <a:buFont typeface="Arial"/>
              <a:buNone/>
            </a:pPr>
            <a:r>
              <a:rPr lang="en"/>
              <a:t>Given a target bitstream B, what is the shortest bitstream C</a:t>
            </a:r>
            <a:r>
              <a:rPr lang="en" baseline="-25000"/>
              <a:t>B</a:t>
            </a:r>
            <a:r>
              <a:rPr lang="en"/>
              <a:t> that outputs B.</a:t>
            </a:r>
            <a:endParaRPr/>
          </a:p>
          <a:p>
            <a:pPr marL="457200" lvl="0" indent="-355600" algn="l" rtl="0">
              <a:spcBef>
                <a:spcPts val="600"/>
              </a:spcBef>
              <a:spcAft>
                <a:spcPts val="0"/>
              </a:spcAft>
              <a:buSzPts val="2000"/>
              <a:buChar char="●"/>
            </a:pPr>
            <a:r>
              <a:rPr lang="en"/>
              <a:t>Definition: The Java-Kolmogorov complexity K</a:t>
            </a:r>
            <a:r>
              <a:rPr lang="en" baseline="-25000"/>
              <a:t>J</a:t>
            </a:r>
            <a:r>
              <a:rPr lang="en"/>
              <a:t>(B) is the length of the shortest Java program (in bytes) that generates B.</a:t>
            </a:r>
            <a:endParaRPr/>
          </a:p>
          <a:p>
            <a:pPr marL="914400" lvl="1" indent="-355600" algn="l" rtl="0">
              <a:spcBef>
                <a:spcPts val="0"/>
              </a:spcBef>
              <a:spcAft>
                <a:spcPts val="0"/>
              </a:spcAft>
              <a:buSzPts val="2000"/>
              <a:buChar char="○"/>
            </a:pPr>
            <a:r>
              <a:rPr lang="en"/>
              <a:t>There IS an answer. It just might be very hard to find.</a:t>
            </a:r>
            <a:endParaRPr/>
          </a:p>
          <a:p>
            <a:pPr marL="0" lvl="0" indent="0" algn="l" rtl="0">
              <a:spcBef>
                <a:spcPts val="600"/>
              </a:spcBef>
              <a:spcAft>
                <a:spcPts val="0"/>
              </a:spcAft>
              <a:buClr>
                <a:srgbClr val="000000"/>
              </a:buClr>
              <a:buSzPts val="1100"/>
              <a:buFont typeface="Arial"/>
              <a:buNone/>
            </a:pPr>
            <a:endParaRPr/>
          </a:p>
          <a:p>
            <a:pPr marL="0" lvl="0" indent="0" algn="l" rtl="0">
              <a:spcBef>
                <a:spcPts val="600"/>
              </a:spcBef>
              <a:spcAft>
                <a:spcPts val="0"/>
              </a:spcAft>
              <a:buClr>
                <a:srgbClr val="000000"/>
              </a:buClr>
              <a:buSzPts val="1100"/>
              <a:buFont typeface="Arial"/>
              <a:buNone/>
            </a:pPr>
            <a:r>
              <a:rPr lang="en"/>
              <a:t>Fact #1: Kolmogorov Complexity is effectively independent of language.</a:t>
            </a:r>
            <a:endParaRPr/>
          </a:p>
          <a:p>
            <a:pPr marL="457200" lvl="0" indent="-355600" algn="l" rtl="0">
              <a:spcBef>
                <a:spcPts val="600"/>
              </a:spcBef>
              <a:spcAft>
                <a:spcPts val="0"/>
              </a:spcAft>
              <a:buSzPts val="2000"/>
              <a:buChar char="●"/>
            </a:pPr>
            <a:r>
              <a:rPr lang="en"/>
              <a:t>For any bit stream, the Java-Kolmogorov Complexity is no more than a constant factor larger than the Python-Kolmogorov Complexity.</a:t>
            </a:r>
            <a:endParaRPr/>
          </a:p>
          <a:p>
            <a:pPr marL="914400" lvl="1" indent="-355600" algn="l" rtl="0">
              <a:spcBef>
                <a:spcPts val="0"/>
              </a:spcBef>
              <a:spcAft>
                <a:spcPts val="0"/>
              </a:spcAft>
              <a:buSzPts val="2000"/>
              <a:buChar char="○"/>
            </a:pPr>
            <a:r>
              <a:rPr lang="en"/>
              <a:t>Why?</a:t>
            </a:r>
            <a:endParaRPr/>
          </a:p>
        </p:txBody>
      </p:sp>
      <p:sp>
        <p:nvSpPr>
          <p:cNvPr id="387" name="Google Shape;387;p34"/>
          <p:cNvSpPr/>
          <p:nvPr/>
        </p:nvSpPr>
        <p:spPr>
          <a:xfrm>
            <a:off x="3863525" y="3935068"/>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Java Interpreter</a:t>
            </a:r>
            <a:endParaRPr/>
          </a:p>
        </p:txBody>
      </p:sp>
      <p:grpSp>
        <p:nvGrpSpPr>
          <p:cNvPr id="388" name="Google Shape;388;p34"/>
          <p:cNvGrpSpPr/>
          <p:nvPr/>
        </p:nvGrpSpPr>
        <p:grpSpPr>
          <a:xfrm>
            <a:off x="6408266" y="3789593"/>
            <a:ext cx="2466900" cy="1055155"/>
            <a:chOff x="6220916" y="3634168"/>
            <a:chExt cx="2466900" cy="1055155"/>
          </a:xfrm>
        </p:grpSpPr>
        <p:sp>
          <p:nvSpPr>
            <p:cNvPr id="389" name="Google Shape;389;p34"/>
            <p:cNvSpPr txBox="1"/>
            <p:nvPr/>
          </p:nvSpPr>
          <p:spPr>
            <a:xfrm>
              <a:off x="6411871" y="4268124"/>
              <a:ext cx="17103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000000"/>
                  </a:solidFill>
                  <a:latin typeface="Calibri"/>
                  <a:ea typeface="Calibri"/>
                  <a:cs typeface="Calibri"/>
                  <a:sym typeface="Calibri"/>
                </a:rPr>
                <a:t>8,389,584 bits</a:t>
              </a:r>
              <a:endParaRPr/>
            </a:p>
          </p:txBody>
        </p:sp>
        <p:sp>
          <p:nvSpPr>
            <p:cNvPr id="390" name="Google Shape;390;p34"/>
            <p:cNvSpPr/>
            <p:nvPr/>
          </p:nvSpPr>
          <p:spPr>
            <a:xfrm>
              <a:off x="6282125" y="4005827"/>
              <a:ext cx="1969800" cy="3045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391" name="Google Shape;391;p34"/>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392" name="Google Shape;392;p34"/>
          <p:cNvCxnSpPr>
            <a:stCxn id="393" idx="3"/>
            <a:endCxn id="387" idx="1"/>
          </p:cNvCxnSpPr>
          <p:nvPr/>
        </p:nvCxnSpPr>
        <p:spPr>
          <a:xfrm rot="10800000" flipH="1">
            <a:off x="3015563" y="4310095"/>
            <a:ext cx="848100" cy="6900"/>
          </a:xfrm>
          <a:prstGeom prst="straightConnector1">
            <a:avLst/>
          </a:prstGeom>
          <a:noFill/>
          <a:ln w="19050" cap="flat" cmpd="sng">
            <a:solidFill>
              <a:srgbClr val="666666"/>
            </a:solidFill>
            <a:prstDash val="solid"/>
            <a:round/>
            <a:headEnd type="none" w="med" len="med"/>
            <a:tailEnd type="triangle" w="med" len="med"/>
          </a:ln>
        </p:spPr>
      </p:cxnSp>
      <p:cxnSp>
        <p:nvCxnSpPr>
          <p:cNvPr id="394" name="Google Shape;394;p34"/>
          <p:cNvCxnSpPr>
            <a:stCxn id="387" idx="3"/>
            <a:endCxn id="390" idx="1"/>
          </p:cNvCxnSpPr>
          <p:nvPr/>
        </p:nvCxnSpPr>
        <p:spPr>
          <a:xfrm>
            <a:off x="5656025" y="4310068"/>
            <a:ext cx="813600" cy="3300"/>
          </a:xfrm>
          <a:prstGeom prst="straightConnector1">
            <a:avLst/>
          </a:prstGeom>
          <a:noFill/>
          <a:ln w="19050" cap="flat" cmpd="sng">
            <a:solidFill>
              <a:srgbClr val="666666"/>
            </a:solidFill>
            <a:prstDash val="solid"/>
            <a:round/>
            <a:headEnd type="none" w="med" len="med"/>
            <a:tailEnd type="triangle" w="med" len="med"/>
          </a:ln>
        </p:spPr>
      </p:cxnSp>
      <p:grpSp>
        <p:nvGrpSpPr>
          <p:cNvPr id="395" name="Google Shape;395;p34"/>
          <p:cNvGrpSpPr/>
          <p:nvPr/>
        </p:nvGrpSpPr>
        <p:grpSpPr>
          <a:xfrm>
            <a:off x="455063" y="3865795"/>
            <a:ext cx="2560500" cy="1270180"/>
            <a:chOff x="456088" y="3789595"/>
            <a:chExt cx="2560500" cy="1270180"/>
          </a:xfrm>
        </p:grpSpPr>
        <p:sp>
          <p:nvSpPr>
            <p:cNvPr id="396" name="Google Shape;396;p34"/>
            <p:cNvSpPr txBox="1"/>
            <p:nvPr/>
          </p:nvSpPr>
          <p:spPr>
            <a:xfrm>
              <a:off x="1270748" y="4638575"/>
              <a:ext cx="9990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Calibri"/>
                  <a:ea typeface="Calibri"/>
                  <a:cs typeface="Calibri"/>
                  <a:sym typeface="Calibri"/>
                </a:rPr>
                <a:t>???</a:t>
              </a:r>
              <a:r>
                <a:rPr lang="en" sz="2000">
                  <a:solidFill>
                    <a:srgbClr val="000000"/>
                  </a:solidFill>
                  <a:latin typeface="Calibri"/>
                  <a:ea typeface="Calibri"/>
                  <a:cs typeface="Calibri"/>
                  <a:sym typeface="Calibri"/>
                </a:rPr>
                <a:t> bits</a:t>
              </a:r>
              <a:endParaRPr/>
            </a:p>
          </p:txBody>
        </p:sp>
        <p:grpSp>
          <p:nvGrpSpPr>
            <p:cNvPr id="397" name="Google Shape;397;p34"/>
            <p:cNvGrpSpPr/>
            <p:nvPr/>
          </p:nvGrpSpPr>
          <p:grpSpPr>
            <a:xfrm>
              <a:off x="456088" y="3789595"/>
              <a:ext cx="2560500" cy="902400"/>
              <a:chOff x="555150" y="2621150"/>
              <a:chExt cx="2560500" cy="902400"/>
            </a:xfrm>
          </p:grpSpPr>
          <p:sp>
            <p:nvSpPr>
              <p:cNvPr id="393" name="Google Shape;393;p34"/>
              <p:cNvSpPr/>
              <p:nvPr/>
            </p:nvSpPr>
            <p:spPr>
              <a:xfrm>
                <a:off x="555150" y="2621150"/>
                <a:ext cx="2560500" cy="9024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4"/>
              <p:cNvSpPr/>
              <p:nvPr/>
            </p:nvSpPr>
            <p:spPr>
              <a:xfrm>
                <a:off x="733175" y="2796300"/>
                <a:ext cx="2207400" cy="304500"/>
              </a:xfrm>
              <a:prstGeom prst="rect">
                <a:avLst/>
              </a:prstGeom>
              <a:solidFill>
                <a:srgbClr val="D9EAD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0010000001110000</a:t>
                </a:r>
                <a:r>
                  <a:rPr lang="en"/>
                  <a:t>...</a:t>
                </a:r>
                <a:endParaRPr/>
              </a:p>
            </p:txBody>
          </p:sp>
          <p:sp>
            <p:nvSpPr>
              <p:cNvPr id="399" name="Google Shape;399;p34"/>
              <p:cNvSpPr txBox="1"/>
              <p:nvPr/>
            </p:nvSpPr>
            <p:spPr>
              <a:xfrm>
                <a:off x="1004363" y="3094655"/>
                <a:ext cx="17925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OptimalHP.java</a:t>
                </a:r>
                <a:endParaRPr/>
              </a:p>
            </p:txBody>
          </p:sp>
        </p:grpSp>
      </p:gr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p35"/>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Kolmogorov Complexity (Language Independence)</a:t>
            </a:r>
            <a:endParaRPr/>
          </a:p>
        </p:txBody>
      </p:sp>
      <p:sp>
        <p:nvSpPr>
          <p:cNvPr id="405" name="Google Shape;405;p35"/>
          <p:cNvSpPr txBox="1">
            <a:spLocks noGrp="1"/>
          </p:cNvSpPr>
          <p:nvPr>
            <p:ph type="body" idx="1"/>
          </p:nvPr>
        </p:nvSpPr>
        <p:spPr>
          <a:xfrm>
            <a:off x="243000" y="556500"/>
            <a:ext cx="86595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Fact #1: Kolmogorov Complexity is effectively </a:t>
            </a:r>
            <a:r>
              <a:rPr lang="en" b="1" dirty="0"/>
              <a:t>independent </a:t>
            </a:r>
            <a:r>
              <a:rPr lang="en" dirty="0"/>
              <a:t>of language.</a:t>
            </a:r>
            <a:endParaRPr dirty="0"/>
          </a:p>
          <a:p>
            <a:pPr marL="457200" lvl="0" indent="-355600" algn="l" rtl="0">
              <a:spcBef>
                <a:spcPts val="600"/>
              </a:spcBef>
              <a:spcAft>
                <a:spcPts val="0"/>
              </a:spcAft>
              <a:buSzPts val="2000"/>
              <a:buChar char="●"/>
            </a:pPr>
            <a:r>
              <a:rPr lang="en" dirty="0"/>
              <a:t>For any bit stream, the Java-Kolmogorov Complexity is no more than a constant factor larger than the Python-Kolmogorov Complexity.</a:t>
            </a:r>
            <a:endParaRPr dirty="0"/>
          </a:p>
          <a:p>
            <a:pPr marL="914400" lvl="1" indent="-355600" algn="l" rtl="0">
              <a:spcBef>
                <a:spcPts val="0"/>
              </a:spcBef>
              <a:spcAft>
                <a:spcPts val="0"/>
              </a:spcAft>
              <a:buSzPts val="2000"/>
              <a:buChar char="○"/>
            </a:pPr>
            <a:r>
              <a:rPr lang="en" dirty="0"/>
              <a:t>Why?</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Paul Hilfinger writes a Python program that is very short and uses weird Python features and I am stumped and cannot think of a similar thing in Java.</a:t>
            </a:r>
            <a:endParaRPr dirty="0"/>
          </a:p>
          <a:p>
            <a:pPr marL="457200" lvl="0" indent="-355600" algn="l" rtl="0">
              <a:spcBef>
                <a:spcPts val="600"/>
              </a:spcBef>
              <a:spcAft>
                <a:spcPts val="0"/>
              </a:spcAft>
              <a:buSzPts val="2000"/>
              <a:buChar char="●"/>
            </a:pPr>
            <a:r>
              <a:rPr lang="en" dirty="0"/>
              <a:t>I could just write a Python interpreter in Java and then run Paul’s program.</a:t>
            </a:r>
            <a:endParaRPr dirty="0"/>
          </a:p>
          <a:p>
            <a:pPr marL="914400" lvl="1" indent="-355600" algn="l" rtl="0">
              <a:spcBef>
                <a:spcPts val="0"/>
              </a:spcBef>
              <a:spcAft>
                <a:spcPts val="0"/>
              </a:spcAft>
              <a:buSzPts val="2000"/>
              <a:buChar char="○"/>
            </a:pPr>
            <a:r>
              <a:rPr lang="en" dirty="0"/>
              <a:t>K</a:t>
            </a:r>
            <a:r>
              <a:rPr lang="en" baseline="-25000" dirty="0"/>
              <a:t>J</a:t>
            </a:r>
            <a:r>
              <a:rPr lang="en" dirty="0"/>
              <a:t>(B) ≤ K</a:t>
            </a:r>
            <a:r>
              <a:rPr lang="en" baseline="-25000" dirty="0"/>
              <a:t>P</a:t>
            </a:r>
            <a:r>
              <a:rPr lang="en" dirty="0"/>
              <a:t>(B) + size(python interpreter)</a:t>
            </a:r>
            <a:endParaRPr dirty="0"/>
          </a:p>
        </p:txBody>
      </p:sp>
      <p:sp>
        <p:nvSpPr>
          <p:cNvPr id="406" name="Google Shape;406;p35"/>
          <p:cNvSpPr/>
          <p:nvPr/>
        </p:nvSpPr>
        <p:spPr>
          <a:xfrm>
            <a:off x="3863525" y="4060713"/>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Java Interpreter</a:t>
            </a:r>
            <a:endParaRPr/>
          </a:p>
        </p:txBody>
      </p:sp>
      <p:grpSp>
        <p:nvGrpSpPr>
          <p:cNvPr id="407" name="Google Shape;407;p35"/>
          <p:cNvGrpSpPr/>
          <p:nvPr/>
        </p:nvGrpSpPr>
        <p:grpSpPr>
          <a:xfrm>
            <a:off x="6408266" y="3915239"/>
            <a:ext cx="2466900" cy="1055155"/>
            <a:chOff x="6220916" y="3634168"/>
            <a:chExt cx="2466900" cy="1055155"/>
          </a:xfrm>
        </p:grpSpPr>
        <p:sp>
          <p:nvSpPr>
            <p:cNvPr id="408" name="Google Shape;408;p35"/>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000000"/>
                  </a:solidFill>
                  <a:latin typeface="Calibri"/>
                  <a:ea typeface="Calibri"/>
                  <a:cs typeface="Calibri"/>
                  <a:sym typeface="Calibri"/>
                </a:rPr>
                <a:t>8,389,584 bits</a:t>
              </a:r>
              <a:endParaRPr/>
            </a:p>
          </p:txBody>
        </p:sp>
        <p:sp>
          <p:nvSpPr>
            <p:cNvPr id="409" name="Google Shape;409;p35"/>
            <p:cNvSpPr/>
            <p:nvPr/>
          </p:nvSpPr>
          <p:spPr>
            <a:xfrm>
              <a:off x="6282125" y="4005827"/>
              <a:ext cx="1969800" cy="3045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410" name="Google Shape;410;p35"/>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411" name="Google Shape;411;p35"/>
          <p:cNvCxnSpPr>
            <a:stCxn id="412" idx="3"/>
            <a:endCxn id="406" idx="1"/>
          </p:cNvCxnSpPr>
          <p:nvPr/>
        </p:nvCxnSpPr>
        <p:spPr>
          <a:xfrm rot="10800000" flipH="1">
            <a:off x="3015575" y="4435597"/>
            <a:ext cx="848100" cy="2100"/>
          </a:xfrm>
          <a:prstGeom prst="straightConnector1">
            <a:avLst/>
          </a:prstGeom>
          <a:noFill/>
          <a:ln w="19050" cap="flat" cmpd="sng">
            <a:solidFill>
              <a:srgbClr val="666666"/>
            </a:solidFill>
            <a:prstDash val="solid"/>
            <a:round/>
            <a:headEnd type="none" w="med" len="med"/>
            <a:tailEnd type="triangle" w="med" len="med"/>
          </a:ln>
        </p:spPr>
      </p:cxnSp>
      <p:cxnSp>
        <p:nvCxnSpPr>
          <p:cNvPr id="413" name="Google Shape;413;p35"/>
          <p:cNvCxnSpPr>
            <a:stCxn id="406" idx="3"/>
            <a:endCxn id="409" idx="1"/>
          </p:cNvCxnSpPr>
          <p:nvPr/>
        </p:nvCxnSpPr>
        <p:spPr>
          <a:xfrm>
            <a:off x="5656025" y="4435713"/>
            <a:ext cx="813600" cy="3300"/>
          </a:xfrm>
          <a:prstGeom prst="straightConnector1">
            <a:avLst/>
          </a:prstGeom>
          <a:noFill/>
          <a:ln w="19050" cap="flat" cmpd="sng">
            <a:solidFill>
              <a:srgbClr val="666666"/>
            </a:solidFill>
            <a:prstDash val="solid"/>
            <a:round/>
            <a:headEnd type="none" w="med" len="med"/>
            <a:tailEnd type="triangle" w="med" len="med"/>
          </a:ln>
        </p:spPr>
      </p:cxnSp>
      <p:grpSp>
        <p:nvGrpSpPr>
          <p:cNvPr id="414" name="Google Shape;414;p35"/>
          <p:cNvGrpSpPr/>
          <p:nvPr/>
        </p:nvGrpSpPr>
        <p:grpSpPr>
          <a:xfrm>
            <a:off x="455075" y="3839047"/>
            <a:ext cx="2586759" cy="1197300"/>
            <a:chOff x="555163" y="2468757"/>
            <a:chExt cx="2586759" cy="1197300"/>
          </a:xfrm>
        </p:grpSpPr>
        <p:sp>
          <p:nvSpPr>
            <p:cNvPr id="412" name="Google Shape;412;p35"/>
            <p:cNvSpPr/>
            <p:nvPr/>
          </p:nvSpPr>
          <p:spPr>
            <a:xfrm>
              <a:off x="555163" y="2468757"/>
              <a:ext cx="2560500" cy="11973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5"/>
            <p:cNvSpPr/>
            <p:nvPr/>
          </p:nvSpPr>
          <p:spPr>
            <a:xfrm>
              <a:off x="733175" y="2796300"/>
              <a:ext cx="2207400" cy="304500"/>
            </a:xfrm>
            <a:prstGeom prst="rect">
              <a:avLst/>
            </a:prstGeom>
            <a:solidFill>
              <a:srgbClr val="D9EAD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0010000001110000</a:t>
              </a:r>
              <a:r>
                <a:rPr lang="en"/>
                <a:t>...</a:t>
              </a:r>
              <a:endParaRPr/>
            </a:p>
          </p:txBody>
        </p:sp>
        <p:sp>
          <p:nvSpPr>
            <p:cNvPr id="416" name="Google Shape;416;p35"/>
            <p:cNvSpPr txBox="1"/>
            <p:nvPr/>
          </p:nvSpPr>
          <p:spPr>
            <a:xfrm>
              <a:off x="865522" y="3094655"/>
              <a:ext cx="22764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OptimalPythonHPAnd</a:t>
              </a:r>
              <a:endParaRPr/>
            </a:p>
            <a:p>
              <a:pPr marL="0" lvl="0" indent="0" algn="l" rtl="0">
                <a:spcBef>
                  <a:spcPts val="0"/>
                </a:spcBef>
                <a:spcAft>
                  <a:spcPts val="0"/>
                </a:spcAft>
                <a:buNone/>
              </a:pPr>
              <a:r>
                <a:rPr lang="en"/>
                <a:t>PythonInterpreter.java</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420"/>
        <p:cNvGrpSpPr/>
        <p:nvPr/>
      </p:nvGrpSpPr>
      <p:grpSpPr>
        <a:xfrm>
          <a:off x="0" y="0"/>
          <a:ext cx="0" cy="0"/>
          <a:chOff x="0" y="0"/>
          <a:chExt cx="0" cy="0"/>
        </a:xfrm>
      </p:grpSpPr>
      <p:sp>
        <p:nvSpPr>
          <p:cNvPr id="421" name="Google Shape;421;p36"/>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Kolmogorov Complexity (Language Independence)</a:t>
            </a:r>
            <a:endParaRPr/>
          </a:p>
        </p:txBody>
      </p:sp>
      <p:sp>
        <p:nvSpPr>
          <p:cNvPr id="422" name="Google Shape;422;p36"/>
          <p:cNvSpPr txBox="1">
            <a:spLocks noGrp="1"/>
          </p:cNvSpPr>
          <p:nvPr>
            <p:ph type="body" idx="1"/>
          </p:nvPr>
        </p:nvSpPr>
        <p:spPr>
          <a:xfrm>
            <a:off x="243000" y="556500"/>
            <a:ext cx="86595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Fact #1: Kolmogorov Complexity is effectively </a:t>
            </a:r>
            <a:r>
              <a:rPr lang="en" b="1"/>
              <a:t>independent </a:t>
            </a:r>
            <a:r>
              <a:rPr lang="en"/>
              <a:t>of language.</a:t>
            </a:r>
            <a:endParaRPr/>
          </a:p>
          <a:p>
            <a:pPr marL="0" marR="0" lvl="0" indent="0" algn="l" rtl="0">
              <a:lnSpc>
                <a:spcPct val="100000"/>
              </a:lnSpc>
              <a:spcBef>
                <a:spcPts val="600"/>
              </a:spcBef>
              <a:spcAft>
                <a:spcPts val="0"/>
              </a:spcAft>
              <a:buNone/>
            </a:pPr>
            <a:endParaRPr/>
          </a:p>
          <a:p>
            <a:pPr marL="0" marR="0" lvl="0" indent="0" algn="l" rtl="0">
              <a:lnSpc>
                <a:spcPct val="100000"/>
              </a:lnSpc>
              <a:spcBef>
                <a:spcPts val="600"/>
              </a:spcBef>
              <a:spcAft>
                <a:spcPts val="0"/>
              </a:spcAft>
              <a:buNone/>
            </a:pPr>
            <a:r>
              <a:rPr lang="en"/>
              <a:t>This is a deep fact!</a:t>
            </a:r>
            <a:endParaRPr/>
          </a:p>
          <a:p>
            <a:pPr marL="457200" marR="0" lvl="0" indent="-355600" algn="l" rtl="0">
              <a:lnSpc>
                <a:spcPct val="100000"/>
              </a:lnSpc>
              <a:spcBef>
                <a:spcPts val="600"/>
              </a:spcBef>
              <a:spcAft>
                <a:spcPts val="0"/>
              </a:spcAft>
              <a:buSzPts val="2000"/>
              <a:buChar char="●"/>
            </a:pPr>
            <a:r>
              <a:rPr lang="en"/>
              <a:t>It means that most bitstreams are fundamentally incompressible no matter what programming language we use for our compression algorithm.</a:t>
            </a:r>
            <a:endParaRPr/>
          </a:p>
          <a:p>
            <a:pPr marL="457200" marR="0" lvl="0" indent="-355600" algn="l" rtl="0">
              <a:lnSpc>
                <a:spcPct val="100000"/>
              </a:lnSpc>
              <a:spcBef>
                <a:spcPts val="0"/>
              </a:spcBef>
              <a:spcAft>
                <a:spcPts val="0"/>
              </a:spcAft>
              <a:buSzPts val="2000"/>
              <a:buChar char="●"/>
            </a:pPr>
            <a:r>
              <a:rPr lang="en"/>
              <a:t>Example: For all possible compression algorithms in all possible programming languages, a completely random sequence of 1,000,000 bits has at best, a 1 in 2</a:t>
            </a:r>
            <a:r>
              <a:rPr lang="en" baseline="30000"/>
              <a:t>499999</a:t>
            </a:r>
            <a:r>
              <a:rPr lang="en"/>
              <a:t> chance of being compressed by 50%.</a:t>
            </a:r>
            <a:endParaRPr/>
          </a:p>
        </p:txBody>
      </p:sp>
      <p:sp>
        <p:nvSpPr>
          <p:cNvPr id="423" name="Google Shape;423;p36"/>
          <p:cNvSpPr/>
          <p:nvPr/>
        </p:nvSpPr>
        <p:spPr>
          <a:xfrm>
            <a:off x="3863525" y="4060713"/>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Java Interpreter</a:t>
            </a:r>
            <a:endParaRPr/>
          </a:p>
        </p:txBody>
      </p:sp>
      <p:grpSp>
        <p:nvGrpSpPr>
          <p:cNvPr id="424" name="Google Shape;424;p36"/>
          <p:cNvGrpSpPr/>
          <p:nvPr/>
        </p:nvGrpSpPr>
        <p:grpSpPr>
          <a:xfrm>
            <a:off x="6408266" y="3915239"/>
            <a:ext cx="2466900" cy="1055155"/>
            <a:chOff x="6220916" y="3634168"/>
            <a:chExt cx="2466900" cy="1055155"/>
          </a:xfrm>
        </p:grpSpPr>
        <p:sp>
          <p:nvSpPr>
            <p:cNvPr id="425" name="Google Shape;425;p36"/>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000000"/>
                  </a:solidFill>
                  <a:latin typeface="Calibri"/>
                  <a:ea typeface="Calibri"/>
                  <a:cs typeface="Calibri"/>
                  <a:sym typeface="Calibri"/>
                </a:rPr>
                <a:t>8,389,584 bits</a:t>
              </a:r>
              <a:endParaRPr/>
            </a:p>
          </p:txBody>
        </p:sp>
        <p:sp>
          <p:nvSpPr>
            <p:cNvPr id="426" name="Google Shape;426;p36"/>
            <p:cNvSpPr/>
            <p:nvPr/>
          </p:nvSpPr>
          <p:spPr>
            <a:xfrm>
              <a:off x="6282125" y="4005827"/>
              <a:ext cx="1969800" cy="3045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427" name="Google Shape;427;p36"/>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428" name="Google Shape;428;p36"/>
          <p:cNvCxnSpPr>
            <a:stCxn id="429" idx="3"/>
            <a:endCxn id="423" idx="1"/>
          </p:cNvCxnSpPr>
          <p:nvPr/>
        </p:nvCxnSpPr>
        <p:spPr>
          <a:xfrm rot="10800000" flipH="1">
            <a:off x="3015575" y="4435597"/>
            <a:ext cx="848100" cy="2100"/>
          </a:xfrm>
          <a:prstGeom prst="straightConnector1">
            <a:avLst/>
          </a:prstGeom>
          <a:noFill/>
          <a:ln w="19050" cap="flat" cmpd="sng">
            <a:solidFill>
              <a:srgbClr val="666666"/>
            </a:solidFill>
            <a:prstDash val="solid"/>
            <a:round/>
            <a:headEnd type="none" w="med" len="med"/>
            <a:tailEnd type="triangle" w="med" len="med"/>
          </a:ln>
        </p:spPr>
      </p:cxnSp>
      <p:cxnSp>
        <p:nvCxnSpPr>
          <p:cNvPr id="430" name="Google Shape;430;p36"/>
          <p:cNvCxnSpPr>
            <a:stCxn id="423" idx="3"/>
            <a:endCxn id="426" idx="1"/>
          </p:cNvCxnSpPr>
          <p:nvPr/>
        </p:nvCxnSpPr>
        <p:spPr>
          <a:xfrm>
            <a:off x="5656025" y="4435713"/>
            <a:ext cx="813600" cy="3300"/>
          </a:xfrm>
          <a:prstGeom prst="straightConnector1">
            <a:avLst/>
          </a:prstGeom>
          <a:noFill/>
          <a:ln w="19050" cap="flat" cmpd="sng">
            <a:solidFill>
              <a:srgbClr val="666666"/>
            </a:solidFill>
            <a:prstDash val="solid"/>
            <a:round/>
            <a:headEnd type="none" w="med" len="med"/>
            <a:tailEnd type="triangle" w="med" len="med"/>
          </a:ln>
        </p:spPr>
      </p:cxnSp>
      <p:grpSp>
        <p:nvGrpSpPr>
          <p:cNvPr id="431" name="Google Shape;431;p36"/>
          <p:cNvGrpSpPr/>
          <p:nvPr/>
        </p:nvGrpSpPr>
        <p:grpSpPr>
          <a:xfrm>
            <a:off x="455075" y="3839047"/>
            <a:ext cx="2586759" cy="1197300"/>
            <a:chOff x="555163" y="2468757"/>
            <a:chExt cx="2586759" cy="1197300"/>
          </a:xfrm>
        </p:grpSpPr>
        <p:sp>
          <p:nvSpPr>
            <p:cNvPr id="429" name="Google Shape;429;p36"/>
            <p:cNvSpPr/>
            <p:nvPr/>
          </p:nvSpPr>
          <p:spPr>
            <a:xfrm>
              <a:off x="555163" y="2468757"/>
              <a:ext cx="2560500" cy="11973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6"/>
            <p:cNvSpPr/>
            <p:nvPr/>
          </p:nvSpPr>
          <p:spPr>
            <a:xfrm>
              <a:off x="733175" y="2796300"/>
              <a:ext cx="2207400" cy="304500"/>
            </a:xfrm>
            <a:prstGeom prst="rect">
              <a:avLst/>
            </a:prstGeom>
            <a:solidFill>
              <a:srgbClr val="D9EAD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000000"/>
                  </a:solidFill>
                </a:rPr>
                <a:t>0010000001110000</a:t>
              </a:r>
              <a:r>
                <a:rPr lang="en"/>
                <a:t>...</a:t>
              </a:r>
              <a:endParaRPr/>
            </a:p>
          </p:txBody>
        </p:sp>
        <p:sp>
          <p:nvSpPr>
            <p:cNvPr id="433" name="Google Shape;433;p36"/>
            <p:cNvSpPr txBox="1"/>
            <p:nvPr/>
          </p:nvSpPr>
          <p:spPr>
            <a:xfrm>
              <a:off x="865522" y="3094655"/>
              <a:ext cx="22764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OptimalPythonHPAnd</a:t>
              </a:r>
              <a:endParaRPr/>
            </a:p>
            <a:p>
              <a:pPr marL="0" lvl="0" indent="0" algn="l" rtl="0">
                <a:spcBef>
                  <a:spcPts val="0"/>
                </a:spcBef>
                <a:spcAft>
                  <a:spcPts val="0"/>
                </a:spcAft>
                <a:buNone/>
              </a:pPr>
              <a:r>
                <a:rPr lang="en"/>
                <a:t>PythonInterpreter.java</a:t>
              </a: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437"/>
        <p:cNvGrpSpPr/>
        <p:nvPr/>
      </p:nvGrpSpPr>
      <p:grpSpPr>
        <a:xfrm>
          <a:off x="0" y="0"/>
          <a:ext cx="0" cy="0"/>
          <a:chOff x="0" y="0"/>
          <a:chExt cx="0" cy="0"/>
        </a:xfrm>
      </p:grpSpPr>
      <p:sp>
        <p:nvSpPr>
          <p:cNvPr id="438" name="Google Shape;438;p3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Kolmogorov Complexity (Uncomputability)</a:t>
            </a:r>
            <a:endParaRPr/>
          </a:p>
        </p:txBody>
      </p:sp>
      <p:sp>
        <p:nvSpPr>
          <p:cNvPr id="439" name="Google Shape;439;p37"/>
          <p:cNvSpPr txBox="1">
            <a:spLocks noGrp="1"/>
          </p:cNvSpPr>
          <p:nvPr>
            <p:ph type="body" idx="1"/>
          </p:nvPr>
        </p:nvSpPr>
        <p:spPr>
          <a:xfrm>
            <a:off x="243000" y="556500"/>
            <a:ext cx="8443800" cy="31890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Fact #2: It is </a:t>
            </a:r>
            <a:r>
              <a:rPr lang="en" b="1" dirty="0"/>
              <a:t>impossible </a:t>
            </a:r>
            <a:r>
              <a:rPr lang="en" dirty="0"/>
              <a:t>to write a program that even calculates the Kolmogorov Complexity of any bitstream. Proof available </a:t>
            </a:r>
            <a:r>
              <a:rPr lang="en" u="sng" dirty="0">
                <a:solidFill>
                  <a:schemeClr val="hlink"/>
                </a:solidFill>
                <a:hlinkClick r:id="rId3"/>
              </a:rPr>
              <a:t>here</a:t>
            </a:r>
            <a:r>
              <a:rPr lang="en" dirty="0"/>
              <a:t>.</a:t>
            </a:r>
            <a:endParaRPr dirty="0"/>
          </a:p>
          <a:p>
            <a:pPr marL="457200" lvl="0" indent="-355600" algn="l" rtl="0">
              <a:spcBef>
                <a:spcPts val="600"/>
              </a:spcBef>
              <a:spcAft>
                <a:spcPts val="0"/>
              </a:spcAft>
              <a:buSzPts val="2000"/>
              <a:buChar char="●"/>
            </a:pPr>
            <a:r>
              <a:rPr lang="en" dirty="0"/>
              <a:t>Corollary: If we can’t even compute the length of the shortest program, it is also </a:t>
            </a:r>
            <a:r>
              <a:rPr lang="en" b="1" dirty="0"/>
              <a:t>impossible </a:t>
            </a:r>
            <a:r>
              <a:rPr lang="en" dirty="0"/>
              <a:t>to write the “perfect” compression algorithm. </a:t>
            </a:r>
            <a:endParaRPr dirty="0"/>
          </a:p>
        </p:txBody>
      </p:sp>
      <p:grpSp>
        <p:nvGrpSpPr>
          <p:cNvPr id="440" name="Google Shape;440;p37"/>
          <p:cNvGrpSpPr/>
          <p:nvPr/>
        </p:nvGrpSpPr>
        <p:grpSpPr>
          <a:xfrm>
            <a:off x="455063" y="3789595"/>
            <a:ext cx="2560500" cy="1270170"/>
            <a:chOff x="456088" y="3789595"/>
            <a:chExt cx="2560500" cy="1270170"/>
          </a:xfrm>
        </p:grpSpPr>
        <p:sp>
          <p:nvSpPr>
            <p:cNvPr id="441" name="Google Shape;441;p37"/>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bits</a:t>
              </a:r>
              <a:endParaRPr/>
            </a:p>
          </p:txBody>
        </p:sp>
        <p:grpSp>
          <p:nvGrpSpPr>
            <p:cNvPr id="442" name="Google Shape;442;p37"/>
            <p:cNvGrpSpPr/>
            <p:nvPr/>
          </p:nvGrpSpPr>
          <p:grpSpPr>
            <a:xfrm>
              <a:off x="456088" y="3789595"/>
              <a:ext cx="2560500" cy="902400"/>
              <a:chOff x="555150" y="2621150"/>
              <a:chExt cx="2560500" cy="902400"/>
            </a:xfrm>
          </p:grpSpPr>
          <p:sp>
            <p:nvSpPr>
              <p:cNvPr id="443" name="Google Shape;443;p37"/>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7"/>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445" name="Google Shape;445;p37"/>
              <p:cNvSpPr txBox="1"/>
              <p:nvPr/>
            </p:nvSpPr>
            <p:spPr>
              <a:xfrm>
                <a:off x="1131563" y="3094655"/>
                <a:ext cx="17925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OptimalHP.java</a:t>
                </a:r>
                <a:endParaRPr/>
              </a:p>
            </p:txBody>
          </p:sp>
        </p:grpSp>
      </p:grpSp>
      <p:sp>
        <p:nvSpPr>
          <p:cNvPr id="446" name="Google Shape;446;p37"/>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447" name="Google Shape;447;p37"/>
          <p:cNvGrpSpPr/>
          <p:nvPr/>
        </p:nvGrpSpPr>
        <p:grpSpPr>
          <a:xfrm>
            <a:off x="6408266" y="3713393"/>
            <a:ext cx="2466900" cy="1055155"/>
            <a:chOff x="6220916" y="3634168"/>
            <a:chExt cx="2466900" cy="1055155"/>
          </a:xfrm>
        </p:grpSpPr>
        <p:sp>
          <p:nvSpPr>
            <p:cNvPr id="448" name="Google Shape;448;p37"/>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449" name="Google Shape;449;p37"/>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450" name="Google Shape;450;p37"/>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451" name="Google Shape;451;p37"/>
          <p:cNvCxnSpPr>
            <a:stCxn id="443" idx="3"/>
            <a:endCxn id="446"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452" name="Google Shape;452;p37"/>
          <p:cNvCxnSpPr>
            <a:stCxn id="446" idx="3"/>
            <a:endCxn id="449"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453" name="Google Shape;453;p37"/>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Optimal Compression</a:t>
            </a:r>
            <a:endParaRPr/>
          </a:p>
        </p:txBody>
      </p:sp>
      <p:cxnSp>
        <p:nvCxnSpPr>
          <p:cNvPr id="454" name="Google Shape;454;p37"/>
          <p:cNvCxnSpPr>
            <a:stCxn id="449" idx="3"/>
            <a:endCxn id="453"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455" name="Google Shape;455;p37"/>
          <p:cNvCxnSpPr>
            <a:stCxn id="453" idx="1"/>
            <a:endCxn id="443"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cxnSp>
        <p:nvCxnSpPr>
          <p:cNvPr id="456" name="Google Shape;456;p37"/>
          <p:cNvCxnSpPr/>
          <p:nvPr/>
        </p:nvCxnSpPr>
        <p:spPr>
          <a:xfrm flipH="1">
            <a:off x="6094225" y="2520550"/>
            <a:ext cx="292500" cy="214500"/>
          </a:xfrm>
          <a:prstGeom prst="straightConnector1">
            <a:avLst/>
          </a:prstGeom>
          <a:noFill/>
          <a:ln w="9525" cap="flat" cmpd="sng">
            <a:solidFill>
              <a:srgbClr val="BE0712"/>
            </a:solidFill>
            <a:prstDash val="solid"/>
            <a:round/>
            <a:headEnd type="none" w="med" len="med"/>
            <a:tailEnd type="triangle" w="med" len="med"/>
          </a:ln>
        </p:spPr>
      </p:cxnSp>
      <p:sp>
        <p:nvSpPr>
          <p:cNvPr id="457" name="Google Shape;457;p37"/>
          <p:cNvSpPr txBox="1"/>
          <p:nvPr/>
        </p:nvSpPr>
        <p:spPr>
          <a:xfrm>
            <a:off x="6459850" y="2022000"/>
            <a:ext cx="2642400" cy="984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BE0712"/>
                </a:solidFill>
              </a:rPr>
              <a:t>Optimal compression algorithm that works for all inputs does not exist! Leads to a logical fallacy.</a:t>
            </a:r>
            <a:endParaRPr>
              <a:solidFill>
                <a:srgbClr val="BE071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461"/>
        <p:cNvGrpSpPr/>
        <p:nvPr/>
      </p:nvGrpSpPr>
      <p:grpSpPr>
        <a:xfrm>
          <a:off x="0" y="0"/>
          <a:ext cx="0" cy="0"/>
          <a:chOff x="0" y="0"/>
          <a:chExt cx="0" cy="0"/>
        </a:xfrm>
      </p:grpSpPr>
      <p:sp>
        <p:nvSpPr>
          <p:cNvPr id="462" name="Google Shape;462;p38"/>
          <p:cNvSpPr txBox="1">
            <a:spLocks noGrp="1"/>
          </p:cNvSpPr>
          <p:nvPr>
            <p:ph type="title"/>
          </p:nvPr>
        </p:nvSpPr>
        <p:spPr>
          <a:xfrm>
            <a:off x="928950" y="1773000"/>
            <a:ext cx="7286100" cy="1597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Space/Time Bounded Compression (Extra)</a:t>
            </a:r>
            <a:endParaRPr sz="48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66"/>
        <p:cNvGrpSpPr/>
        <p:nvPr/>
      </p:nvGrpSpPr>
      <p:grpSpPr>
        <a:xfrm>
          <a:off x="0" y="0"/>
          <a:ext cx="0" cy="0"/>
          <a:chOff x="0" y="0"/>
          <a:chExt cx="0" cy="0"/>
        </a:xfrm>
      </p:grpSpPr>
      <p:sp>
        <p:nvSpPr>
          <p:cNvPr id="467" name="Google Shape;467;p39"/>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 Optimal Compression</a:t>
            </a:r>
            <a:endParaRPr/>
          </a:p>
        </p:txBody>
      </p:sp>
      <p:sp>
        <p:nvSpPr>
          <p:cNvPr id="468" name="Google Shape;468;p39"/>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a:t>
            </a:r>
            <a:endParaRPr/>
          </a:p>
          <a:p>
            <a:pPr marL="457200" lvl="0" indent="-355600" algn="l" rtl="0">
              <a:spcBef>
                <a:spcPts val="0"/>
              </a:spcBef>
              <a:spcAft>
                <a:spcPts val="0"/>
              </a:spcAft>
              <a:buSzPts val="2000"/>
              <a:buChar char="●"/>
            </a:pPr>
            <a:r>
              <a:rPr lang="en"/>
              <a:t>Can we create an optimal compression algorithm takes as input a target bitstream B, and outputs the shortest possible Java program that outputs this bitstream?</a:t>
            </a:r>
            <a:endParaRPr/>
          </a:p>
          <a:p>
            <a:pPr marL="0" lvl="0" indent="0" algn="l" rtl="0">
              <a:spcBef>
                <a:spcPts val="0"/>
              </a:spcBef>
              <a:spcAft>
                <a:spcPts val="0"/>
              </a:spcAft>
              <a:buNone/>
            </a:pPr>
            <a:endParaRPr/>
          </a:p>
          <a:p>
            <a:pPr marL="0" lvl="0" indent="0" algn="l" rtl="0">
              <a:spcBef>
                <a:spcPts val="0"/>
              </a:spcBef>
              <a:spcAft>
                <a:spcPts val="0"/>
              </a:spcAft>
              <a:buNone/>
            </a:pPr>
            <a:r>
              <a:rPr lang="en"/>
              <a:t>Unfortunately the answer is no. This is not possible, even theoretically.</a:t>
            </a:r>
            <a:endParaRPr/>
          </a:p>
          <a:p>
            <a:pPr marL="457200" lvl="0" indent="-355600" algn="l" rtl="0">
              <a:spcBef>
                <a:spcPts val="0"/>
              </a:spcBef>
              <a:spcAft>
                <a:spcPts val="0"/>
              </a:spcAft>
              <a:buSzPts val="2000"/>
              <a:buChar char="●"/>
            </a:pPr>
            <a:r>
              <a:rPr lang="en"/>
              <a:t>No “optimal compression” algorithm exists.</a:t>
            </a:r>
            <a:endParaRPr/>
          </a:p>
        </p:txBody>
      </p:sp>
      <p:grpSp>
        <p:nvGrpSpPr>
          <p:cNvPr id="469" name="Google Shape;469;p39"/>
          <p:cNvGrpSpPr/>
          <p:nvPr/>
        </p:nvGrpSpPr>
        <p:grpSpPr>
          <a:xfrm>
            <a:off x="455063" y="3789595"/>
            <a:ext cx="2560500" cy="1270170"/>
            <a:chOff x="456088" y="3789595"/>
            <a:chExt cx="2560500" cy="1270170"/>
          </a:xfrm>
        </p:grpSpPr>
        <p:sp>
          <p:nvSpPr>
            <p:cNvPr id="470" name="Google Shape;470;p39"/>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bits</a:t>
              </a:r>
              <a:endParaRPr/>
            </a:p>
          </p:txBody>
        </p:sp>
        <p:grpSp>
          <p:nvGrpSpPr>
            <p:cNvPr id="471" name="Google Shape;471;p39"/>
            <p:cNvGrpSpPr/>
            <p:nvPr/>
          </p:nvGrpSpPr>
          <p:grpSpPr>
            <a:xfrm>
              <a:off x="456088" y="3789595"/>
              <a:ext cx="2560500" cy="902400"/>
              <a:chOff x="555150" y="2621150"/>
              <a:chExt cx="2560500" cy="902400"/>
            </a:xfrm>
          </p:grpSpPr>
          <p:sp>
            <p:nvSpPr>
              <p:cNvPr id="472" name="Google Shape;472;p39"/>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9"/>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474" name="Google Shape;474;p39"/>
              <p:cNvSpPr txBox="1"/>
              <p:nvPr/>
            </p:nvSpPr>
            <p:spPr>
              <a:xfrm>
                <a:off x="1131563" y="3094655"/>
                <a:ext cx="17925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OptimalHP.java</a:t>
                </a:r>
                <a:endParaRPr/>
              </a:p>
            </p:txBody>
          </p:sp>
        </p:grpSp>
      </p:grpSp>
      <p:sp>
        <p:nvSpPr>
          <p:cNvPr id="475" name="Google Shape;475;p39"/>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476" name="Google Shape;476;p39"/>
          <p:cNvGrpSpPr/>
          <p:nvPr/>
        </p:nvGrpSpPr>
        <p:grpSpPr>
          <a:xfrm>
            <a:off x="6408266" y="3713393"/>
            <a:ext cx="2466900" cy="1055155"/>
            <a:chOff x="6220916" y="3634168"/>
            <a:chExt cx="2466900" cy="1055155"/>
          </a:xfrm>
        </p:grpSpPr>
        <p:sp>
          <p:nvSpPr>
            <p:cNvPr id="477" name="Google Shape;477;p39"/>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478" name="Google Shape;478;p39"/>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479" name="Google Shape;479;p39"/>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480" name="Google Shape;480;p39"/>
          <p:cNvCxnSpPr>
            <a:stCxn id="472" idx="3"/>
            <a:endCxn id="475"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481" name="Google Shape;481;p39"/>
          <p:cNvCxnSpPr>
            <a:stCxn id="475" idx="3"/>
            <a:endCxn id="478"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482" name="Google Shape;482;p39"/>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Optimal Compression</a:t>
            </a:r>
            <a:endParaRPr/>
          </a:p>
        </p:txBody>
      </p:sp>
      <p:cxnSp>
        <p:nvCxnSpPr>
          <p:cNvPr id="483" name="Google Shape;483;p39"/>
          <p:cNvCxnSpPr>
            <a:stCxn id="478" idx="3"/>
            <a:endCxn id="482"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484" name="Google Shape;484;p39"/>
          <p:cNvCxnSpPr>
            <a:stCxn id="482" idx="1"/>
            <a:endCxn id="472"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488"/>
        <p:cNvGrpSpPr/>
        <p:nvPr/>
      </p:nvGrpSpPr>
      <p:grpSpPr>
        <a:xfrm>
          <a:off x="0" y="0"/>
          <a:ext cx="0" cy="0"/>
          <a:chOff x="0" y="0"/>
          <a:chExt cx="0" cy="0"/>
        </a:xfrm>
      </p:grpSpPr>
      <p:sp>
        <p:nvSpPr>
          <p:cNvPr id="489" name="Google Shape;489;p40"/>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 Space Bounded Compression</a:t>
            </a:r>
            <a:endParaRPr/>
          </a:p>
        </p:txBody>
      </p:sp>
      <p:sp>
        <p:nvSpPr>
          <p:cNvPr id="490" name="Google Shape;490;p40"/>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#2S: Can we create a compression algorithm that:</a:t>
            </a:r>
            <a:endParaRPr/>
          </a:p>
          <a:p>
            <a:pPr marL="457200" lvl="0" indent="-355600" algn="l" rtl="0">
              <a:spcBef>
                <a:spcPts val="0"/>
              </a:spcBef>
              <a:spcAft>
                <a:spcPts val="0"/>
              </a:spcAft>
              <a:buSzPts val="2000"/>
              <a:buChar char="●"/>
            </a:pPr>
            <a:r>
              <a:rPr lang="en"/>
              <a:t>Takes two inputs:</a:t>
            </a:r>
            <a:endParaRPr/>
          </a:p>
          <a:p>
            <a:pPr marL="914400" lvl="1" indent="-355600" algn="l" rtl="0">
              <a:spcBef>
                <a:spcPts val="0"/>
              </a:spcBef>
              <a:spcAft>
                <a:spcPts val="0"/>
              </a:spcAft>
              <a:buSzPts val="2000"/>
              <a:buChar char="○"/>
            </a:pPr>
            <a:r>
              <a:rPr lang="en"/>
              <a:t>A target bitstream B.</a:t>
            </a:r>
            <a:endParaRPr/>
          </a:p>
          <a:p>
            <a:pPr marL="914400" lvl="1" indent="-355600" algn="l" rtl="0">
              <a:spcBef>
                <a:spcPts val="0"/>
              </a:spcBef>
              <a:spcAft>
                <a:spcPts val="0"/>
              </a:spcAft>
              <a:buSzPts val="2000"/>
              <a:buChar char="○"/>
            </a:pPr>
            <a:r>
              <a:rPr lang="en"/>
              <a:t>A size S.</a:t>
            </a:r>
            <a:endParaRPr/>
          </a:p>
          <a:p>
            <a:pPr marL="457200" lvl="0" indent="-355600" algn="l" rtl="0">
              <a:spcBef>
                <a:spcPts val="0"/>
              </a:spcBef>
              <a:spcAft>
                <a:spcPts val="0"/>
              </a:spcAft>
              <a:buSzPts val="2000"/>
              <a:buChar char="●"/>
            </a:pPr>
            <a:r>
              <a:rPr lang="en"/>
              <a:t>and outputs a Java program of length ≤ S that outputs B?</a:t>
            </a:r>
            <a:endParaRPr/>
          </a:p>
          <a:p>
            <a:pPr marL="0" lvl="0" indent="0" algn="l" rtl="0">
              <a:spcBef>
                <a:spcPts val="0"/>
              </a:spcBef>
              <a:spcAft>
                <a:spcPts val="0"/>
              </a:spcAft>
              <a:buNone/>
            </a:pPr>
            <a:endParaRPr/>
          </a:p>
          <a:p>
            <a:pPr marL="0" lvl="0" indent="0" algn="l" rtl="0">
              <a:spcBef>
                <a:spcPts val="0"/>
              </a:spcBef>
              <a:spcAft>
                <a:spcPts val="0"/>
              </a:spcAft>
              <a:buNone/>
            </a:pPr>
            <a:r>
              <a:rPr lang="en"/>
              <a:t>Let’s call this “space bounded compression”.</a:t>
            </a:r>
            <a:endParaRPr/>
          </a:p>
          <a:p>
            <a:pPr marL="0" lvl="0" indent="0" algn="l" rtl="0">
              <a:spcBef>
                <a:spcPts val="0"/>
              </a:spcBef>
              <a:spcAft>
                <a:spcPts val="0"/>
              </a:spcAft>
              <a:buNone/>
            </a:pPr>
            <a:endParaRPr/>
          </a:p>
        </p:txBody>
      </p:sp>
      <p:grpSp>
        <p:nvGrpSpPr>
          <p:cNvPr id="491" name="Google Shape;491;p40"/>
          <p:cNvGrpSpPr/>
          <p:nvPr/>
        </p:nvGrpSpPr>
        <p:grpSpPr>
          <a:xfrm>
            <a:off x="455063" y="3789595"/>
            <a:ext cx="2560500" cy="1270170"/>
            <a:chOff x="456088" y="3789595"/>
            <a:chExt cx="2560500" cy="1270170"/>
          </a:xfrm>
        </p:grpSpPr>
        <p:sp>
          <p:nvSpPr>
            <p:cNvPr id="492" name="Google Shape;492;p40"/>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493" name="Google Shape;493;p40"/>
            <p:cNvGrpSpPr/>
            <p:nvPr/>
          </p:nvGrpSpPr>
          <p:grpSpPr>
            <a:xfrm>
              <a:off x="456088" y="3789595"/>
              <a:ext cx="2560500" cy="902400"/>
              <a:chOff x="555150" y="2621150"/>
              <a:chExt cx="2560500" cy="902400"/>
            </a:xfrm>
          </p:grpSpPr>
          <p:sp>
            <p:nvSpPr>
              <p:cNvPr id="494" name="Google Shape;494;p40"/>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0"/>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496" name="Google Shape;496;p40"/>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497" name="Google Shape;497;p40"/>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498" name="Google Shape;498;p40"/>
          <p:cNvGrpSpPr/>
          <p:nvPr/>
        </p:nvGrpSpPr>
        <p:grpSpPr>
          <a:xfrm>
            <a:off x="6408266" y="3713393"/>
            <a:ext cx="2466900" cy="1055155"/>
            <a:chOff x="6220916" y="3634168"/>
            <a:chExt cx="2466900" cy="1055155"/>
          </a:xfrm>
        </p:grpSpPr>
        <p:sp>
          <p:nvSpPr>
            <p:cNvPr id="499" name="Google Shape;499;p40"/>
            <p:cNvSpPr txBox="1"/>
            <p:nvPr/>
          </p:nvSpPr>
          <p:spPr>
            <a:xfrm>
              <a:off x="6411871" y="4268124"/>
              <a:ext cx="1710300" cy="421200"/>
            </a:xfrm>
            <a:prstGeom prst="rect">
              <a:avLst/>
            </a:prstGeom>
            <a:solidFill>
              <a:srgbClr val="C9DA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500" name="Google Shape;500;p40"/>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501" name="Google Shape;501;p40"/>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502" name="Google Shape;502;p40"/>
          <p:cNvCxnSpPr>
            <a:stCxn id="494" idx="3"/>
            <a:endCxn id="497"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503" name="Google Shape;503;p40"/>
          <p:cNvCxnSpPr>
            <a:stCxn id="497" idx="3"/>
            <a:endCxn id="500"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504" name="Google Shape;504;p40"/>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Space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505" name="Google Shape;505;p40"/>
          <p:cNvCxnSpPr>
            <a:stCxn id="500" idx="3"/>
            <a:endCxn id="504"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506" name="Google Shape;506;p40"/>
          <p:cNvCxnSpPr>
            <a:stCxn id="504" idx="1"/>
            <a:endCxn id="494"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cxnSp>
        <p:nvCxnSpPr>
          <p:cNvPr id="507" name="Google Shape;507;p40"/>
          <p:cNvCxnSpPr>
            <a:endCxn id="504" idx="0"/>
          </p:cNvCxnSpPr>
          <p:nvPr/>
        </p:nvCxnSpPr>
        <p:spPr>
          <a:xfrm>
            <a:off x="5369375" y="2357575"/>
            <a:ext cx="0" cy="401400"/>
          </a:xfrm>
          <a:prstGeom prst="straightConnector1">
            <a:avLst/>
          </a:prstGeom>
          <a:noFill/>
          <a:ln w="19050" cap="flat" cmpd="sng">
            <a:solidFill>
              <a:schemeClr val="dk2"/>
            </a:solidFill>
            <a:prstDash val="solid"/>
            <a:round/>
            <a:headEnd type="none" w="med" len="med"/>
            <a:tailEnd type="triangle" w="med" len="med"/>
          </a:ln>
        </p:spPr>
      </p:cxnSp>
      <p:sp>
        <p:nvSpPr>
          <p:cNvPr id="508" name="Google Shape;508;p40"/>
          <p:cNvSpPr txBox="1"/>
          <p:nvPr/>
        </p:nvSpPr>
        <p:spPr>
          <a:xfrm>
            <a:off x="5379325" y="2245475"/>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512"/>
        <p:cNvGrpSpPr/>
        <p:nvPr/>
      </p:nvGrpSpPr>
      <p:grpSpPr>
        <a:xfrm>
          <a:off x="0" y="0"/>
          <a:ext cx="0" cy="0"/>
          <a:chOff x="0" y="0"/>
          <a:chExt cx="0" cy="0"/>
        </a:xfrm>
      </p:grpSpPr>
      <p:sp>
        <p:nvSpPr>
          <p:cNvPr id="513" name="Google Shape;513;p41"/>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 Space Bounded Compression</a:t>
            </a:r>
            <a:endParaRPr/>
          </a:p>
        </p:txBody>
      </p:sp>
      <p:sp>
        <p:nvSpPr>
          <p:cNvPr id="514" name="Google Shape;514;p41"/>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#2S: Can we create a compression algorithm that:</a:t>
            </a:r>
            <a:endParaRPr/>
          </a:p>
          <a:p>
            <a:pPr marL="457200" lvl="0" indent="-355600" algn="l" rtl="0">
              <a:spcBef>
                <a:spcPts val="0"/>
              </a:spcBef>
              <a:spcAft>
                <a:spcPts val="0"/>
              </a:spcAft>
              <a:buSzPts val="2000"/>
              <a:buChar char="●"/>
            </a:pPr>
            <a:r>
              <a:rPr lang="en"/>
              <a:t>Takes two inputs:</a:t>
            </a:r>
            <a:endParaRPr/>
          </a:p>
          <a:p>
            <a:pPr marL="914400" lvl="1" indent="-355600" algn="l" rtl="0">
              <a:spcBef>
                <a:spcPts val="0"/>
              </a:spcBef>
              <a:spcAft>
                <a:spcPts val="0"/>
              </a:spcAft>
              <a:buSzPts val="2000"/>
              <a:buChar char="○"/>
            </a:pPr>
            <a:r>
              <a:rPr lang="en"/>
              <a:t>A target bitstream B.</a:t>
            </a:r>
            <a:endParaRPr/>
          </a:p>
          <a:p>
            <a:pPr marL="914400" lvl="1" indent="-355600" algn="l" rtl="0">
              <a:spcBef>
                <a:spcPts val="0"/>
              </a:spcBef>
              <a:spcAft>
                <a:spcPts val="0"/>
              </a:spcAft>
              <a:buSzPts val="2000"/>
              <a:buChar char="○"/>
            </a:pPr>
            <a:r>
              <a:rPr lang="en"/>
              <a:t>A size S.</a:t>
            </a:r>
            <a:endParaRPr/>
          </a:p>
          <a:p>
            <a:pPr marL="457200" lvl="0" indent="-355600" algn="l" rtl="0">
              <a:spcBef>
                <a:spcPts val="0"/>
              </a:spcBef>
              <a:spcAft>
                <a:spcPts val="0"/>
              </a:spcAft>
              <a:buSzPts val="2000"/>
              <a:buChar char="●"/>
            </a:pPr>
            <a:r>
              <a:rPr lang="en"/>
              <a:t>and outputs a Java program of length ≤ S that outputs B?</a:t>
            </a:r>
            <a:endParaRPr/>
          </a:p>
          <a:p>
            <a:pPr marL="0" lvl="0" indent="0" algn="l" rtl="0">
              <a:spcBef>
                <a:spcPts val="0"/>
              </a:spcBef>
              <a:spcAft>
                <a:spcPts val="0"/>
              </a:spcAft>
              <a:buNone/>
            </a:pPr>
            <a:endParaRPr/>
          </a:p>
          <a:p>
            <a:pPr marL="0" lvl="0" indent="0" algn="l" rtl="0">
              <a:spcBef>
                <a:spcPts val="0"/>
              </a:spcBef>
              <a:spcAft>
                <a:spcPts val="0"/>
              </a:spcAft>
              <a:buNone/>
            </a:pPr>
            <a:r>
              <a:rPr lang="en"/>
              <a:t>No! Could be used to find K</a:t>
            </a:r>
            <a:r>
              <a:rPr lang="en" baseline="-25000"/>
              <a:t>J</a:t>
            </a:r>
            <a:r>
              <a:rPr lang="en"/>
              <a:t>(B).</a:t>
            </a:r>
            <a:endParaRPr/>
          </a:p>
          <a:p>
            <a:pPr marL="457200" lvl="0" indent="-355600" algn="l" rtl="0">
              <a:spcBef>
                <a:spcPts val="0"/>
              </a:spcBef>
              <a:spcAft>
                <a:spcPts val="0"/>
              </a:spcAft>
              <a:buSzPts val="2000"/>
              <a:buChar char="●"/>
            </a:pPr>
            <a:r>
              <a:rPr lang="en"/>
              <a:t>How? Binary search on S.</a:t>
            </a:r>
            <a:endParaRPr/>
          </a:p>
          <a:p>
            <a:pPr marL="0" lvl="0" indent="0" algn="l" rtl="0">
              <a:spcBef>
                <a:spcPts val="0"/>
              </a:spcBef>
              <a:spcAft>
                <a:spcPts val="0"/>
              </a:spcAft>
              <a:buNone/>
            </a:pPr>
            <a:endParaRPr/>
          </a:p>
          <a:p>
            <a:pPr marL="0" lvl="0" indent="0" algn="l" rtl="0">
              <a:spcBef>
                <a:spcPts val="0"/>
              </a:spcBef>
              <a:spcAft>
                <a:spcPts val="0"/>
              </a:spcAft>
              <a:buNone/>
            </a:pPr>
            <a:endParaRPr/>
          </a:p>
        </p:txBody>
      </p:sp>
      <p:grpSp>
        <p:nvGrpSpPr>
          <p:cNvPr id="515" name="Google Shape;515;p41"/>
          <p:cNvGrpSpPr/>
          <p:nvPr/>
        </p:nvGrpSpPr>
        <p:grpSpPr>
          <a:xfrm>
            <a:off x="455063" y="3789595"/>
            <a:ext cx="2560500" cy="1270170"/>
            <a:chOff x="456088" y="3789595"/>
            <a:chExt cx="2560500" cy="1270170"/>
          </a:xfrm>
        </p:grpSpPr>
        <p:sp>
          <p:nvSpPr>
            <p:cNvPr id="516" name="Google Shape;516;p41"/>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517" name="Google Shape;517;p41"/>
            <p:cNvGrpSpPr/>
            <p:nvPr/>
          </p:nvGrpSpPr>
          <p:grpSpPr>
            <a:xfrm>
              <a:off x="456088" y="3789595"/>
              <a:ext cx="2560500" cy="902400"/>
              <a:chOff x="555150" y="2621150"/>
              <a:chExt cx="2560500" cy="902400"/>
            </a:xfrm>
          </p:grpSpPr>
          <p:sp>
            <p:nvSpPr>
              <p:cNvPr id="518" name="Google Shape;518;p41"/>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41"/>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520" name="Google Shape;520;p41"/>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521" name="Google Shape;521;p41"/>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522" name="Google Shape;522;p41"/>
          <p:cNvGrpSpPr/>
          <p:nvPr/>
        </p:nvGrpSpPr>
        <p:grpSpPr>
          <a:xfrm>
            <a:off x="6408266" y="3713393"/>
            <a:ext cx="2466900" cy="1055155"/>
            <a:chOff x="6220916" y="3634168"/>
            <a:chExt cx="2466900" cy="1055155"/>
          </a:xfrm>
        </p:grpSpPr>
        <p:sp>
          <p:nvSpPr>
            <p:cNvPr id="523" name="Google Shape;523;p41"/>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524" name="Google Shape;524;p41"/>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525" name="Google Shape;525;p41"/>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526" name="Google Shape;526;p41"/>
          <p:cNvCxnSpPr>
            <a:stCxn id="518" idx="3"/>
            <a:endCxn id="52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527" name="Google Shape;527;p41"/>
          <p:cNvCxnSpPr>
            <a:stCxn id="521" idx="3"/>
            <a:endCxn id="524"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528" name="Google Shape;528;p41"/>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Space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529" name="Google Shape;529;p41"/>
          <p:cNvCxnSpPr>
            <a:stCxn id="524" idx="3"/>
            <a:endCxn id="528"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530" name="Google Shape;530;p41"/>
          <p:cNvCxnSpPr>
            <a:stCxn id="528" idx="1"/>
            <a:endCxn id="518"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cxnSp>
        <p:nvCxnSpPr>
          <p:cNvPr id="531" name="Google Shape;531;p41"/>
          <p:cNvCxnSpPr>
            <a:endCxn id="528" idx="0"/>
          </p:cNvCxnSpPr>
          <p:nvPr/>
        </p:nvCxnSpPr>
        <p:spPr>
          <a:xfrm>
            <a:off x="5369375" y="2357575"/>
            <a:ext cx="0" cy="401400"/>
          </a:xfrm>
          <a:prstGeom prst="straightConnector1">
            <a:avLst/>
          </a:prstGeom>
          <a:noFill/>
          <a:ln w="19050" cap="flat" cmpd="sng">
            <a:solidFill>
              <a:schemeClr val="dk2"/>
            </a:solidFill>
            <a:prstDash val="solid"/>
            <a:round/>
            <a:headEnd type="none" w="med" len="med"/>
            <a:tailEnd type="triangle" w="med" len="med"/>
          </a:ln>
        </p:spPr>
      </p:cxnSp>
      <p:sp>
        <p:nvSpPr>
          <p:cNvPr id="532" name="Google Shape;532;p41"/>
          <p:cNvSpPr txBox="1"/>
          <p:nvPr/>
        </p:nvSpPr>
        <p:spPr>
          <a:xfrm>
            <a:off x="5379325" y="2245475"/>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C9DAF8"/>
        </a:solidFill>
        <a:effectLst/>
      </p:bgPr>
    </p:bg>
    <p:spTree>
      <p:nvGrpSpPr>
        <p:cNvPr id="1" name="Shape 536"/>
        <p:cNvGrpSpPr/>
        <p:nvPr/>
      </p:nvGrpSpPr>
      <p:grpSpPr>
        <a:xfrm>
          <a:off x="0" y="0"/>
          <a:ext cx="0" cy="0"/>
          <a:chOff x="0" y="0"/>
          <a:chExt cx="0" cy="0"/>
        </a:xfrm>
      </p:grpSpPr>
      <p:sp>
        <p:nvSpPr>
          <p:cNvPr id="537" name="Google Shape;537;p42"/>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#2ST: Space/Time Bounded Compression</a:t>
            </a:r>
            <a:endParaRPr/>
          </a:p>
        </p:txBody>
      </p:sp>
      <p:sp>
        <p:nvSpPr>
          <p:cNvPr id="538" name="Google Shape;538;p42"/>
          <p:cNvSpPr txBox="1">
            <a:spLocks noGrp="1"/>
          </p:cNvSpPr>
          <p:nvPr>
            <p:ph type="body" idx="1"/>
          </p:nvPr>
        </p:nvSpPr>
        <p:spPr>
          <a:xfrm>
            <a:off x="243000" y="556500"/>
            <a:ext cx="8844600" cy="198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#2ST: Can we create a compression algorithm that:</a:t>
            </a:r>
            <a:endParaRPr/>
          </a:p>
          <a:p>
            <a:pPr marL="457200" lvl="0" indent="-355600" algn="l" rtl="0">
              <a:spcBef>
                <a:spcPts val="0"/>
              </a:spcBef>
              <a:spcAft>
                <a:spcPts val="0"/>
              </a:spcAft>
              <a:buSzPts val="2000"/>
              <a:buChar char="●"/>
            </a:pPr>
            <a:r>
              <a:rPr lang="en"/>
              <a:t>Takes three inputs:</a:t>
            </a:r>
            <a:endParaRPr/>
          </a:p>
          <a:p>
            <a:pPr marL="914400" lvl="1" indent="-355600" algn="l" rtl="0">
              <a:spcBef>
                <a:spcPts val="0"/>
              </a:spcBef>
              <a:spcAft>
                <a:spcPts val="0"/>
              </a:spcAft>
              <a:buSzPts val="2000"/>
              <a:buChar char="○"/>
            </a:pPr>
            <a:r>
              <a:rPr lang="en"/>
              <a:t>A target bitstream B.</a:t>
            </a:r>
            <a:endParaRPr/>
          </a:p>
          <a:p>
            <a:pPr marL="914400" lvl="1" indent="-355600" algn="l" rtl="0">
              <a:spcBef>
                <a:spcPts val="0"/>
              </a:spcBef>
              <a:spcAft>
                <a:spcPts val="0"/>
              </a:spcAft>
              <a:buSzPts val="2000"/>
              <a:buChar char="○"/>
            </a:pPr>
            <a:r>
              <a:rPr lang="en"/>
              <a:t>A size S.</a:t>
            </a:r>
            <a:endParaRPr/>
          </a:p>
          <a:p>
            <a:pPr marL="914400" lvl="1" indent="-355600" algn="l" rtl="0">
              <a:spcBef>
                <a:spcPts val="0"/>
              </a:spcBef>
              <a:spcAft>
                <a:spcPts val="0"/>
              </a:spcAft>
              <a:buSzPts val="2000"/>
              <a:buChar char="○"/>
            </a:pPr>
            <a:r>
              <a:rPr lang="en"/>
              <a:t>A maximum number of lines of bytecode executed T.</a:t>
            </a:r>
            <a:endParaRPr/>
          </a:p>
          <a:p>
            <a:pPr marL="457200" lvl="0" indent="-355600" algn="l" rtl="0">
              <a:spcBef>
                <a:spcPts val="0"/>
              </a:spcBef>
              <a:spcAft>
                <a:spcPts val="0"/>
              </a:spcAft>
              <a:buSzPts val="2000"/>
              <a:buChar char="●"/>
            </a:pPr>
            <a:r>
              <a:rPr lang="en"/>
              <a:t>and outputs a Java program of length ≤ S that outputs B in fewer than T executed lines of bytecode?</a:t>
            </a:r>
            <a:endParaRPr/>
          </a:p>
        </p:txBody>
      </p:sp>
      <p:grpSp>
        <p:nvGrpSpPr>
          <p:cNvPr id="539" name="Google Shape;539;p42"/>
          <p:cNvGrpSpPr/>
          <p:nvPr/>
        </p:nvGrpSpPr>
        <p:grpSpPr>
          <a:xfrm>
            <a:off x="455063" y="3789595"/>
            <a:ext cx="2560500" cy="1270170"/>
            <a:chOff x="456088" y="3789595"/>
            <a:chExt cx="2560500" cy="1270170"/>
          </a:xfrm>
        </p:grpSpPr>
        <p:sp>
          <p:nvSpPr>
            <p:cNvPr id="540" name="Google Shape;540;p42"/>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541" name="Google Shape;541;p42"/>
            <p:cNvGrpSpPr/>
            <p:nvPr/>
          </p:nvGrpSpPr>
          <p:grpSpPr>
            <a:xfrm>
              <a:off x="456088" y="3789595"/>
              <a:ext cx="2560500" cy="902400"/>
              <a:chOff x="555150" y="2621150"/>
              <a:chExt cx="2560500" cy="902400"/>
            </a:xfrm>
          </p:grpSpPr>
          <p:sp>
            <p:nvSpPr>
              <p:cNvPr id="542" name="Google Shape;542;p42"/>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2"/>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544" name="Google Shape;544;p42"/>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545" name="Google Shape;545;p42"/>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546" name="Google Shape;546;p42"/>
          <p:cNvGrpSpPr/>
          <p:nvPr/>
        </p:nvGrpSpPr>
        <p:grpSpPr>
          <a:xfrm>
            <a:off x="6408266" y="3713393"/>
            <a:ext cx="2466900" cy="1055155"/>
            <a:chOff x="6220916" y="3634168"/>
            <a:chExt cx="2466900" cy="1055155"/>
          </a:xfrm>
        </p:grpSpPr>
        <p:sp>
          <p:nvSpPr>
            <p:cNvPr id="547" name="Google Shape;547;p42"/>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548" name="Google Shape;548;p42"/>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549" name="Google Shape;549;p42"/>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550" name="Google Shape;550;p42"/>
          <p:cNvCxnSpPr>
            <a:stCxn id="542" idx="3"/>
            <a:endCxn id="545"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551" name="Google Shape;551;p42"/>
          <p:cNvCxnSpPr>
            <a:stCxn id="545" idx="3"/>
            <a:endCxn id="548"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552" name="Google Shape;552;p42"/>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Space/Time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553" name="Google Shape;553;p42"/>
          <p:cNvCxnSpPr>
            <a:stCxn id="548" idx="3"/>
            <a:endCxn id="552"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554" name="Google Shape;554;p42"/>
          <p:cNvCxnSpPr>
            <a:stCxn id="552" idx="1"/>
            <a:endCxn id="542"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cxnSp>
        <p:nvCxnSpPr>
          <p:cNvPr id="555" name="Google Shape;555;p42"/>
          <p:cNvCxnSpPr/>
          <p:nvPr/>
        </p:nvCxnSpPr>
        <p:spPr>
          <a:xfrm>
            <a:off x="48359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556" name="Google Shape;556;p42"/>
          <p:cNvSpPr txBox="1"/>
          <p:nvPr/>
        </p:nvSpPr>
        <p:spPr>
          <a:xfrm>
            <a:off x="48087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557" name="Google Shape;557;p42"/>
          <p:cNvCxnSpPr/>
          <p:nvPr/>
        </p:nvCxnSpPr>
        <p:spPr>
          <a:xfrm>
            <a:off x="56741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558" name="Google Shape;558;p42"/>
          <p:cNvSpPr txBox="1"/>
          <p:nvPr/>
        </p:nvSpPr>
        <p:spPr>
          <a:xfrm>
            <a:off x="56469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
        <p:nvSpPr>
          <p:cNvPr id="559" name="Google Shape;559;p42"/>
          <p:cNvSpPr txBox="1"/>
          <p:nvPr/>
        </p:nvSpPr>
        <p:spPr>
          <a:xfrm>
            <a:off x="3569300" y="4526125"/>
            <a:ext cx="27741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executes ≤ T lines of bytecode </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563"/>
        <p:cNvGrpSpPr/>
        <p:nvPr/>
      </p:nvGrpSpPr>
      <p:grpSpPr>
        <a:xfrm>
          <a:off x="0" y="0"/>
          <a:ext cx="0" cy="0"/>
          <a:chOff x="0" y="0"/>
          <a:chExt cx="0" cy="0"/>
        </a:xfrm>
      </p:grpSpPr>
      <p:sp>
        <p:nvSpPr>
          <p:cNvPr id="564" name="Google Shape;564;p43"/>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#2ST: Space/Time Bounded Compression</a:t>
            </a:r>
            <a:endParaRPr/>
          </a:p>
        </p:txBody>
      </p:sp>
      <p:sp>
        <p:nvSpPr>
          <p:cNvPr id="565" name="Google Shape;565;p43"/>
          <p:cNvSpPr txBox="1">
            <a:spLocks noGrp="1"/>
          </p:cNvSpPr>
          <p:nvPr>
            <p:ph type="body" idx="1"/>
          </p:nvPr>
        </p:nvSpPr>
        <p:spPr>
          <a:xfrm>
            <a:off x="243000" y="556500"/>
            <a:ext cx="8844600" cy="198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#2ST: Can we create a space/time bounded compression algorithm? Yes! And here’s an algorithm:</a:t>
            </a:r>
            <a:endParaRPr/>
          </a:p>
          <a:p>
            <a:pPr marL="457200" lvl="0" indent="-355600" algn="l" rtl="0">
              <a:spcBef>
                <a:spcPts val="0"/>
              </a:spcBef>
              <a:spcAft>
                <a:spcPts val="0"/>
              </a:spcAft>
              <a:buSzPts val="2000"/>
              <a:buChar char="●"/>
            </a:pPr>
            <a:r>
              <a:rPr lang="en"/>
              <a:t>For each possible program p of length S or less:</a:t>
            </a:r>
            <a:endParaRPr/>
          </a:p>
          <a:p>
            <a:pPr marL="914400" lvl="1" indent="-355600" algn="l" rtl="0">
              <a:spcBef>
                <a:spcPts val="0"/>
              </a:spcBef>
              <a:spcAft>
                <a:spcPts val="0"/>
              </a:spcAft>
              <a:buSzPts val="2000"/>
              <a:buChar char="○"/>
            </a:pPr>
            <a:r>
              <a:rPr lang="en"/>
              <a:t>If p compiles, run program p until either:</a:t>
            </a:r>
            <a:endParaRPr/>
          </a:p>
          <a:p>
            <a:pPr marL="1371600" lvl="2" indent="-342900" algn="l" rtl="0">
              <a:spcBef>
                <a:spcPts val="0"/>
              </a:spcBef>
              <a:spcAft>
                <a:spcPts val="0"/>
              </a:spcAft>
              <a:buSzPts val="1800"/>
              <a:buChar char="■"/>
            </a:pPr>
            <a:r>
              <a:rPr lang="en"/>
              <a:t>p terminates.</a:t>
            </a:r>
            <a:endParaRPr/>
          </a:p>
          <a:p>
            <a:pPr marL="1371600" lvl="2" indent="-342900" algn="l" rtl="0">
              <a:spcBef>
                <a:spcPts val="0"/>
              </a:spcBef>
              <a:spcAft>
                <a:spcPts val="0"/>
              </a:spcAft>
              <a:buSzPts val="1800"/>
              <a:buChar char="■"/>
            </a:pPr>
            <a:r>
              <a:rPr lang="en"/>
              <a:t>We output B.</a:t>
            </a:r>
            <a:endParaRPr/>
          </a:p>
          <a:p>
            <a:pPr marL="1371600" lvl="2" indent="-342900" algn="l" rtl="0">
              <a:spcBef>
                <a:spcPts val="0"/>
              </a:spcBef>
              <a:spcAft>
                <a:spcPts val="0"/>
              </a:spcAft>
              <a:buSzPts val="1800"/>
              <a:buChar char="■"/>
            </a:pPr>
            <a:r>
              <a:rPr lang="en"/>
              <a:t>T lines of bytecode are executed.</a:t>
            </a:r>
            <a:endParaRPr/>
          </a:p>
          <a:p>
            <a:pPr marL="0" lvl="0" indent="0" algn="l" rtl="0">
              <a:spcBef>
                <a:spcPts val="0"/>
              </a:spcBef>
              <a:spcAft>
                <a:spcPts val="0"/>
              </a:spcAft>
              <a:buNone/>
            </a:pPr>
            <a:r>
              <a:rPr lang="en"/>
              <a:t>Runtime: O(T x 2</a:t>
            </a:r>
            <a:r>
              <a:rPr lang="en" baseline="30000"/>
              <a:t>S</a:t>
            </a:r>
            <a:r>
              <a:rPr lang="en"/>
              <a:t>)</a:t>
            </a:r>
            <a:endParaRPr/>
          </a:p>
        </p:txBody>
      </p:sp>
      <p:grpSp>
        <p:nvGrpSpPr>
          <p:cNvPr id="566" name="Google Shape;566;p43"/>
          <p:cNvGrpSpPr/>
          <p:nvPr/>
        </p:nvGrpSpPr>
        <p:grpSpPr>
          <a:xfrm>
            <a:off x="455063" y="3789595"/>
            <a:ext cx="2560500" cy="1270170"/>
            <a:chOff x="456088" y="3789595"/>
            <a:chExt cx="2560500" cy="1270170"/>
          </a:xfrm>
        </p:grpSpPr>
        <p:sp>
          <p:nvSpPr>
            <p:cNvPr id="567" name="Google Shape;567;p43"/>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568" name="Google Shape;568;p43"/>
            <p:cNvGrpSpPr/>
            <p:nvPr/>
          </p:nvGrpSpPr>
          <p:grpSpPr>
            <a:xfrm>
              <a:off x="456088" y="3789595"/>
              <a:ext cx="2560500" cy="902400"/>
              <a:chOff x="555150" y="2621150"/>
              <a:chExt cx="2560500" cy="902400"/>
            </a:xfrm>
          </p:grpSpPr>
          <p:sp>
            <p:nvSpPr>
              <p:cNvPr id="569" name="Google Shape;569;p43"/>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3"/>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571" name="Google Shape;571;p43"/>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572" name="Google Shape;572;p43"/>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573" name="Google Shape;573;p43"/>
          <p:cNvGrpSpPr/>
          <p:nvPr/>
        </p:nvGrpSpPr>
        <p:grpSpPr>
          <a:xfrm>
            <a:off x="6408266" y="3713393"/>
            <a:ext cx="2466900" cy="1055155"/>
            <a:chOff x="6220916" y="3634168"/>
            <a:chExt cx="2466900" cy="1055155"/>
          </a:xfrm>
        </p:grpSpPr>
        <p:sp>
          <p:nvSpPr>
            <p:cNvPr id="574" name="Google Shape;574;p43"/>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575" name="Google Shape;575;p43"/>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576" name="Google Shape;576;p43"/>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577" name="Google Shape;577;p43"/>
          <p:cNvCxnSpPr>
            <a:stCxn id="569" idx="3"/>
            <a:endCxn id="572"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578" name="Google Shape;578;p43"/>
          <p:cNvCxnSpPr>
            <a:stCxn id="572" idx="3"/>
            <a:endCxn id="575"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579" name="Google Shape;579;p43"/>
          <p:cNvSpPr/>
          <p:nvPr/>
        </p:nvSpPr>
        <p:spPr>
          <a:xfrm>
            <a:off x="4673825" y="2758975"/>
            <a:ext cx="1391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Space/Time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580" name="Google Shape;580;p43"/>
          <p:cNvCxnSpPr>
            <a:stCxn id="575" idx="3"/>
            <a:endCxn id="579" idx="3"/>
          </p:cNvCxnSpPr>
          <p:nvPr/>
        </p:nvCxnSpPr>
        <p:spPr>
          <a:xfrm rot="10800000">
            <a:off x="6065075" y="3133902"/>
            <a:ext cx="2374200" cy="11034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581" name="Google Shape;581;p43"/>
          <p:cNvCxnSpPr>
            <a:stCxn id="579" idx="1"/>
            <a:endCxn id="569" idx="0"/>
          </p:cNvCxnSpPr>
          <p:nvPr/>
        </p:nvCxnSpPr>
        <p:spPr>
          <a:xfrm flipH="1">
            <a:off x="1735325" y="3133975"/>
            <a:ext cx="2938500" cy="655500"/>
          </a:xfrm>
          <a:prstGeom prst="bentConnector2">
            <a:avLst/>
          </a:prstGeom>
          <a:noFill/>
          <a:ln w="19050" cap="flat" cmpd="sng">
            <a:solidFill>
              <a:schemeClr val="dk2"/>
            </a:solidFill>
            <a:prstDash val="solid"/>
            <a:round/>
            <a:headEnd type="none" w="med" len="med"/>
            <a:tailEnd type="triangle" w="med" len="med"/>
          </a:ln>
        </p:spPr>
      </p:cxnSp>
      <p:cxnSp>
        <p:nvCxnSpPr>
          <p:cNvPr id="582" name="Google Shape;582;p43"/>
          <p:cNvCxnSpPr/>
          <p:nvPr/>
        </p:nvCxnSpPr>
        <p:spPr>
          <a:xfrm>
            <a:off x="48359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583" name="Google Shape;583;p43"/>
          <p:cNvSpPr txBox="1"/>
          <p:nvPr/>
        </p:nvSpPr>
        <p:spPr>
          <a:xfrm>
            <a:off x="48087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584" name="Google Shape;584;p43"/>
          <p:cNvCxnSpPr/>
          <p:nvPr/>
        </p:nvCxnSpPr>
        <p:spPr>
          <a:xfrm>
            <a:off x="56741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585" name="Google Shape;585;p43"/>
          <p:cNvSpPr txBox="1"/>
          <p:nvPr/>
        </p:nvSpPr>
        <p:spPr>
          <a:xfrm>
            <a:off x="56469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
        <p:nvSpPr>
          <p:cNvPr id="586" name="Google Shape;586;p43"/>
          <p:cNvSpPr txBox="1"/>
          <p:nvPr/>
        </p:nvSpPr>
        <p:spPr>
          <a:xfrm>
            <a:off x="3569300" y="4526125"/>
            <a:ext cx="27741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executes ≤ T lines of bytecode </a:t>
            </a:r>
            <a:endParaRPr/>
          </a:p>
        </p:txBody>
      </p:sp>
      <p:cxnSp>
        <p:nvCxnSpPr>
          <p:cNvPr id="587" name="Google Shape;587;p43"/>
          <p:cNvCxnSpPr/>
          <p:nvPr/>
        </p:nvCxnSpPr>
        <p:spPr>
          <a:xfrm rot="10800000">
            <a:off x="2010250" y="3058900"/>
            <a:ext cx="334800" cy="266100"/>
          </a:xfrm>
          <a:prstGeom prst="straightConnector1">
            <a:avLst/>
          </a:prstGeom>
          <a:noFill/>
          <a:ln w="9525" cap="flat" cmpd="sng">
            <a:solidFill>
              <a:srgbClr val="BE0712"/>
            </a:solidFill>
            <a:prstDash val="solid"/>
            <a:round/>
            <a:headEnd type="none" w="med" len="med"/>
            <a:tailEnd type="triangle" w="med" len="med"/>
          </a:ln>
        </p:spPr>
      </p:cxnSp>
      <p:sp>
        <p:nvSpPr>
          <p:cNvPr id="588" name="Google Shape;588;p43"/>
          <p:cNvSpPr txBox="1"/>
          <p:nvPr/>
        </p:nvSpPr>
        <p:spPr>
          <a:xfrm>
            <a:off x="2294475" y="3251500"/>
            <a:ext cx="2169600" cy="345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BE0712"/>
                </a:solidFill>
              </a:rPr>
              <a:t>Treating B as a constant.</a:t>
            </a:r>
            <a:endParaRPr>
              <a:solidFill>
                <a:srgbClr val="BE0712"/>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sp>
        <p:nvSpPr>
          <p:cNvPr id="63" name="Google Shape;63;p1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Last Time: Compression</a:t>
            </a:r>
            <a:endParaRPr/>
          </a:p>
        </p:txBody>
      </p:sp>
      <p:sp>
        <p:nvSpPr>
          <p:cNvPr id="64" name="Google Shape;64;p17"/>
          <p:cNvSpPr/>
          <p:nvPr/>
        </p:nvSpPr>
        <p:spPr>
          <a:xfrm>
            <a:off x="726425" y="1230233"/>
            <a:ext cx="28236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01010101000001010101110...</a:t>
            </a:r>
            <a:endParaRPr/>
          </a:p>
        </p:txBody>
      </p:sp>
      <p:sp>
        <p:nvSpPr>
          <p:cNvPr id="65" name="Google Shape;65;p17"/>
          <p:cNvSpPr/>
          <p:nvPr/>
        </p:nvSpPr>
        <p:spPr>
          <a:xfrm>
            <a:off x="4100750" y="1007600"/>
            <a:ext cx="1792500" cy="7500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Compression</a:t>
            </a:r>
            <a:endParaRPr/>
          </a:p>
          <a:p>
            <a:pPr marL="0" lvl="0" indent="0" algn="ctr" rtl="0">
              <a:spcBef>
                <a:spcPts val="0"/>
              </a:spcBef>
              <a:spcAft>
                <a:spcPts val="0"/>
              </a:spcAft>
              <a:buNone/>
            </a:pPr>
            <a:r>
              <a:rPr lang="en"/>
              <a:t>Algorithm C</a:t>
            </a:r>
            <a:endParaRPr/>
          </a:p>
        </p:txBody>
      </p:sp>
      <p:cxnSp>
        <p:nvCxnSpPr>
          <p:cNvPr id="66" name="Google Shape;66;p17"/>
          <p:cNvCxnSpPr>
            <a:stCxn id="64" idx="3"/>
            <a:endCxn id="65" idx="1"/>
          </p:cNvCxnSpPr>
          <p:nvPr/>
        </p:nvCxnSpPr>
        <p:spPr>
          <a:xfrm>
            <a:off x="3550025" y="1382483"/>
            <a:ext cx="550800" cy="0"/>
          </a:xfrm>
          <a:prstGeom prst="straightConnector1">
            <a:avLst/>
          </a:prstGeom>
          <a:noFill/>
          <a:ln w="19050" cap="flat" cmpd="sng">
            <a:solidFill>
              <a:schemeClr val="dk2"/>
            </a:solidFill>
            <a:prstDash val="solid"/>
            <a:round/>
            <a:headEnd type="none" w="med" len="med"/>
            <a:tailEnd type="triangle" w="med" len="med"/>
          </a:ln>
        </p:spPr>
      </p:cxnSp>
      <p:sp>
        <p:nvSpPr>
          <p:cNvPr id="67" name="Google Shape;67;p17"/>
          <p:cNvSpPr/>
          <p:nvPr/>
        </p:nvSpPr>
        <p:spPr>
          <a:xfrm>
            <a:off x="6589875" y="1230350"/>
            <a:ext cx="16935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1001010101...</a:t>
            </a:r>
            <a:endParaRPr/>
          </a:p>
        </p:txBody>
      </p:sp>
      <p:cxnSp>
        <p:nvCxnSpPr>
          <p:cNvPr id="68" name="Google Shape;68;p17"/>
          <p:cNvCxnSpPr>
            <a:stCxn id="65" idx="3"/>
            <a:endCxn id="67" idx="1"/>
          </p:cNvCxnSpPr>
          <p:nvPr/>
        </p:nvCxnSpPr>
        <p:spPr>
          <a:xfrm>
            <a:off x="5893250" y="1382600"/>
            <a:ext cx="696600" cy="0"/>
          </a:xfrm>
          <a:prstGeom prst="straightConnector1">
            <a:avLst/>
          </a:prstGeom>
          <a:noFill/>
          <a:ln w="19050" cap="flat" cmpd="sng">
            <a:solidFill>
              <a:schemeClr val="dk2"/>
            </a:solidFill>
            <a:prstDash val="solid"/>
            <a:round/>
            <a:headEnd type="none" w="med" len="med"/>
            <a:tailEnd type="triangle" w="med" len="med"/>
          </a:ln>
        </p:spPr>
      </p:cxnSp>
      <p:sp>
        <p:nvSpPr>
          <p:cNvPr id="69" name="Google Shape;69;p17"/>
          <p:cNvSpPr/>
          <p:nvPr/>
        </p:nvSpPr>
        <p:spPr>
          <a:xfrm>
            <a:off x="5459775" y="2935198"/>
            <a:ext cx="28236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01010101000001010101110...</a:t>
            </a:r>
            <a:endParaRPr/>
          </a:p>
        </p:txBody>
      </p:sp>
      <p:sp>
        <p:nvSpPr>
          <p:cNvPr id="70" name="Google Shape;70;p17"/>
          <p:cNvSpPr/>
          <p:nvPr/>
        </p:nvSpPr>
        <p:spPr>
          <a:xfrm>
            <a:off x="3077150" y="2712550"/>
            <a:ext cx="1792500" cy="7500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Decompression</a:t>
            </a:r>
            <a:endParaRPr/>
          </a:p>
          <a:p>
            <a:pPr marL="0" lvl="0" indent="0" algn="ctr" rtl="0">
              <a:spcBef>
                <a:spcPts val="0"/>
              </a:spcBef>
              <a:spcAft>
                <a:spcPts val="0"/>
              </a:spcAft>
              <a:buNone/>
            </a:pPr>
            <a:r>
              <a:rPr lang="en"/>
              <a:t>Algorithm C</a:t>
            </a:r>
            <a:r>
              <a:rPr lang="en" baseline="30000"/>
              <a:t>-1</a:t>
            </a:r>
            <a:endParaRPr baseline="30000"/>
          </a:p>
        </p:txBody>
      </p:sp>
      <p:sp>
        <p:nvSpPr>
          <p:cNvPr id="71" name="Google Shape;71;p17"/>
          <p:cNvSpPr/>
          <p:nvPr/>
        </p:nvSpPr>
        <p:spPr>
          <a:xfrm>
            <a:off x="793525" y="2935300"/>
            <a:ext cx="16935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1001010101...</a:t>
            </a:r>
            <a:endParaRPr/>
          </a:p>
        </p:txBody>
      </p:sp>
      <p:cxnSp>
        <p:nvCxnSpPr>
          <p:cNvPr id="72" name="Google Shape;72;p17"/>
          <p:cNvCxnSpPr>
            <a:stCxn id="71" idx="3"/>
            <a:endCxn id="70" idx="1"/>
          </p:cNvCxnSpPr>
          <p:nvPr/>
        </p:nvCxnSpPr>
        <p:spPr>
          <a:xfrm>
            <a:off x="2487025" y="3087550"/>
            <a:ext cx="590100" cy="0"/>
          </a:xfrm>
          <a:prstGeom prst="straightConnector1">
            <a:avLst/>
          </a:prstGeom>
          <a:noFill/>
          <a:ln w="19050" cap="flat" cmpd="sng">
            <a:solidFill>
              <a:schemeClr val="dk2"/>
            </a:solidFill>
            <a:prstDash val="solid"/>
            <a:round/>
            <a:headEnd type="none" w="med" len="med"/>
            <a:tailEnd type="triangle" w="med" len="med"/>
          </a:ln>
        </p:spPr>
      </p:cxnSp>
      <p:cxnSp>
        <p:nvCxnSpPr>
          <p:cNvPr id="73" name="Google Shape;73;p17"/>
          <p:cNvCxnSpPr>
            <a:stCxn id="70" idx="3"/>
            <a:endCxn id="69" idx="1"/>
          </p:cNvCxnSpPr>
          <p:nvPr/>
        </p:nvCxnSpPr>
        <p:spPr>
          <a:xfrm>
            <a:off x="4869650" y="3087550"/>
            <a:ext cx="590100" cy="0"/>
          </a:xfrm>
          <a:prstGeom prst="straightConnector1">
            <a:avLst/>
          </a:prstGeom>
          <a:noFill/>
          <a:ln w="19050" cap="flat" cmpd="sng">
            <a:solidFill>
              <a:schemeClr val="dk2"/>
            </a:solidFill>
            <a:prstDash val="solid"/>
            <a:round/>
            <a:headEnd type="none" w="med" len="med"/>
            <a:tailEnd type="triangle" w="med" len="med"/>
          </a:ln>
        </p:spPr>
      </p:cxnSp>
      <p:sp>
        <p:nvSpPr>
          <p:cNvPr id="74" name="Google Shape;74;p17"/>
          <p:cNvSpPr txBox="1"/>
          <p:nvPr/>
        </p:nvSpPr>
        <p:spPr>
          <a:xfrm>
            <a:off x="726425" y="884550"/>
            <a:ext cx="12600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Bitstream B</a:t>
            </a:r>
            <a:endParaRPr/>
          </a:p>
        </p:txBody>
      </p:sp>
      <p:sp>
        <p:nvSpPr>
          <p:cNvPr id="75" name="Google Shape;75;p17"/>
          <p:cNvSpPr txBox="1"/>
          <p:nvPr/>
        </p:nvSpPr>
        <p:spPr>
          <a:xfrm>
            <a:off x="6589875" y="884550"/>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Compressed bits C(B)</a:t>
            </a:r>
            <a:endParaRPr/>
          </a:p>
        </p:txBody>
      </p:sp>
      <p:sp>
        <p:nvSpPr>
          <p:cNvPr id="76" name="Google Shape;76;p17"/>
          <p:cNvSpPr txBox="1"/>
          <p:nvPr/>
        </p:nvSpPr>
        <p:spPr>
          <a:xfrm>
            <a:off x="793526" y="2595550"/>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C(B)</a:t>
            </a:r>
            <a:endParaRPr>
              <a:solidFill>
                <a:schemeClr val="dk1"/>
              </a:solidFill>
            </a:endParaRPr>
          </a:p>
          <a:p>
            <a:pPr marL="0" lvl="0" indent="0" algn="l" rtl="0">
              <a:spcBef>
                <a:spcPts val="0"/>
              </a:spcBef>
              <a:spcAft>
                <a:spcPts val="0"/>
              </a:spcAft>
              <a:buNone/>
            </a:pPr>
            <a:endParaRPr/>
          </a:p>
        </p:txBody>
      </p:sp>
      <p:sp>
        <p:nvSpPr>
          <p:cNvPr id="77" name="Google Shape;77;p17"/>
          <p:cNvSpPr txBox="1"/>
          <p:nvPr/>
        </p:nvSpPr>
        <p:spPr>
          <a:xfrm>
            <a:off x="5459784" y="2595652"/>
            <a:ext cx="12600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t>
            </a:r>
            <a:endParaRPr/>
          </a:p>
        </p:txBody>
      </p:sp>
      <p:sp>
        <p:nvSpPr>
          <p:cNvPr id="78" name="Google Shape;78;p17"/>
          <p:cNvSpPr txBox="1">
            <a:spLocks noGrp="1"/>
          </p:cNvSpPr>
          <p:nvPr>
            <p:ph type="body" idx="1"/>
          </p:nvPr>
        </p:nvSpPr>
        <p:spPr>
          <a:xfrm>
            <a:off x="243000" y="3560275"/>
            <a:ext cx="8443800" cy="1302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We saw one technique for compression called Huffman Coding.</a:t>
            </a:r>
            <a:endParaRPr/>
          </a:p>
          <a:p>
            <a:pPr marL="457200" lvl="0" indent="-355600" algn="l" rtl="0">
              <a:spcBef>
                <a:spcPts val="600"/>
              </a:spcBef>
              <a:spcAft>
                <a:spcPts val="0"/>
              </a:spcAft>
              <a:buSzPts val="2000"/>
              <a:buChar char="●"/>
            </a:pPr>
            <a:r>
              <a:rPr lang="en"/>
              <a:t>There are many other approaches to compression.</a:t>
            </a:r>
            <a:endParaRPr/>
          </a:p>
          <a:p>
            <a:pPr marL="457200" lvl="0" indent="-355600" algn="l" rtl="0">
              <a:spcBef>
                <a:spcPts val="0"/>
              </a:spcBef>
              <a:spcAft>
                <a:spcPts val="0"/>
              </a:spcAft>
              <a:buSzPts val="2000"/>
              <a:buChar char="●"/>
            </a:pPr>
            <a:r>
              <a:rPr lang="en"/>
              <a:t>Interesting question: What is the best way to compress a given bitstream?</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592"/>
        <p:cNvGrpSpPr/>
        <p:nvPr/>
      </p:nvGrpSpPr>
      <p:grpSpPr>
        <a:xfrm>
          <a:off x="0" y="0"/>
          <a:ext cx="0" cy="0"/>
          <a:chOff x="0" y="0"/>
          <a:chExt cx="0" cy="0"/>
        </a:xfrm>
      </p:grpSpPr>
      <p:sp>
        <p:nvSpPr>
          <p:cNvPr id="593" name="Google Shape;593;p44"/>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#2ST-E: Space/Time Bounded Compression</a:t>
            </a:r>
            <a:endParaRPr/>
          </a:p>
        </p:txBody>
      </p:sp>
      <p:sp>
        <p:nvSpPr>
          <p:cNvPr id="594" name="Google Shape;594;p44"/>
          <p:cNvSpPr txBox="1">
            <a:spLocks noGrp="1"/>
          </p:cNvSpPr>
          <p:nvPr>
            <p:ph type="body" idx="1"/>
          </p:nvPr>
        </p:nvSpPr>
        <p:spPr>
          <a:xfrm>
            <a:off x="243000" y="556500"/>
            <a:ext cx="8844600" cy="198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Interesting question #2ST-E: Can we create an </a:t>
            </a:r>
            <a:r>
              <a:rPr lang="en" b="1" u="sng"/>
              <a:t>efficient</a:t>
            </a:r>
            <a:r>
              <a:rPr lang="en"/>
              <a:t> space/time bounded compression algorithm? </a:t>
            </a:r>
            <a:endParaRPr/>
          </a:p>
          <a:p>
            <a:pPr marL="457200" lvl="0" indent="-355600" algn="l" rtl="0">
              <a:spcBef>
                <a:spcPts val="0"/>
              </a:spcBef>
              <a:spcAft>
                <a:spcPts val="0"/>
              </a:spcAft>
              <a:buSzPts val="2000"/>
              <a:buChar char="●"/>
            </a:pPr>
            <a:r>
              <a:rPr lang="en"/>
              <a:t>Need to make a more precise definition of what we mean by “efficient”.</a:t>
            </a:r>
            <a:endParaRPr/>
          </a:p>
          <a:p>
            <a:pPr marL="457200" lvl="0" indent="-355600" algn="l" rtl="0">
              <a:spcBef>
                <a:spcPts val="0"/>
              </a:spcBef>
              <a:spcAft>
                <a:spcPts val="0"/>
              </a:spcAft>
              <a:buSzPts val="2000"/>
              <a:buChar char="●"/>
            </a:pPr>
            <a:r>
              <a:rPr lang="en"/>
              <a:t>Turns out to be closely related to an important puzzle in computer science: Does P = NP?</a:t>
            </a:r>
            <a:endParaRPr/>
          </a:p>
          <a:p>
            <a:pPr marL="914400" lvl="1" indent="-355600" algn="l" rtl="0">
              <a:spcBef>
                <a:spcPts val="0"/>
              </a:spcBef>
              <a:spcAft>
                <a:spcPts val="0"/>
              </a:spcAft>
              <a:buSzPts val="2000"/>
              <a:buChar char="○"/>
            </a:pPr>
            <a:r>
              <a:rPr lang="en"/>
              <a:t>Will study carefully in 170. But let’s take a quick look.</a:t>
            </a:r>
            <a:endParaRPr/>
          </a:p>
        </p:txBody>
      </p:sp>
      <p:grpSp>
        <p:nvGrpSpPr>
          <p:cNvPr id="595" name="Google Shape;595;p44"/>
          <p:cNvGrpSpPr/>
          <p:nvPr/>
        </p:nvGrpSpPr>
        <p:grpSpPr>
          <a:xfrm>
            <a:off x="455063" y="3789595"/>
            <a:ext cx="2560500" cy="1270170"/>
            <a:chOff x="456088" y="3789595"/>
            <a:chExt cx="2560500" cy="1270170"/>
          </a:xfrm>
        </p:grpSpPr>
        <p:sp>
          <p:nvSpPr>
            <p:cNvPr id="596" name="Google Shape;596;p44"/>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597" name="Google Shape;597;p44"/>
            <p:cNvGrpSpPr/>
            <p:nvPr/>
          </p:nvGrpSpPr>
          <p:grpSpPr>
            <a:xfrm>
              <a:off x="456088" y="3789595"/>
              <a:ext cx="2560500" cy="902400"/>
              <a:chOff x="555150" y="2621150"/>
              <a:chExt cx="2560500" cy="902400"/>
            </a:xfrm>
          </p:grpSpPr>
          <p:sp>
            <p:nvSpPr>
              <p:cNvPr id="598" name="Google Shape;598;p44"/>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4"/>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600" name="Google Shape;600;p44"/>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601" name="Google Shape;601;p44"/>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602" name="Google Shape;602;p44"/>
          <p:cNvGrpSpPr/>
          <p:nvPr/>
        </p:nvGrpSpPr>
        <p:grpSpPr>
          <a:xfrm>
            <a:off x="6408266" y="3713393"/>
            <a:ext cx="2466900" cy="1055155"/>
            <a:chOff x="6220916" y="3634168"/>
            <a:chExt cx="2466900" cy="1055155"/>
          </a:xfrm>
        </p:grpSpPr>
        <p:sp>
          <p:nvSpPr>
            <p:cNvPr id="603" name="Google Shape;603;p44"/>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604" name="Google Shape;604;p44"/>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605" name="Google Shape;605;p44"/>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606" name="Google Shape;606;p44"/>
          <p:cNvCxnSpPr>
            <a:stCxn id="598" idx="3"/>
            <a:endCxn id="60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607" name="Google Shape;607;p44"/>
          <p:cNvCxnSpPr>
            <a:stCxn id="601" idx="3"/>
            <a:endCxn id="604"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608" name="Google Shape;608;p44"/>
          <p:cNvSpPr/>
          <p:nvPr/>
        </p:nvSpPr>
        <p:spPr>
          <a:xfrm>
            <a:off x="4197675" y="2758850"/>
            <a:ext cx="1994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Efficient Space/Time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609" name="Google Shape;609;p44"/>
          <p:cNvCxnSpPr>
            <a:stCxn id="604" idx="3"/>
            <a:endCxn id="608" idx="3"/>
          </p:cNvCxnSpPr>
          <p:nvPr/>
        </p:nvCxnSpPr>
        <p:spPr>
          <a:xfrm rot="10800000">
            <a:off x="6191675" y="3133902"/>
            <a:ext cx="2247600" cy="1103400"/>
          </a:xfrm>
          <a:prstGeom prst="bentConnector3">
            <a:avLst>
              <a:gd name="adj1" fmla="val -10595"/>
            </a:avLst>
          </a:prstGeom>
          <a:noFill/>
          <a:ln w="19050" cap="flat" cmpd="sng">
            <a:solidFill>
              <a:schemeClr val="dk2"/>
            </a:solidFill>
            <a:prstDash val="solid"/>
            <a:round/>
            <a:headEnd type="none" w="med" len="med"/>
            <a:tailEnd type="triangle" w="med" len="med"/>
          </a:ln>
        </p:spPr>
      </p:cxnSp>
      <p:cxnSp>
        <p:nvCxnSpPr>
          <p:cNvPr id="610" name="Google Shape;610;p44"/>
          <p:cNvCxnSpPr>
            <a:stCxn id="608" idx="1"/>
            <a:endCxn id="598" idx="0"/>
          </p:cNvCxnSpPr>
          <p:nvPr/>
        </p:nvCxnSpPr>
        <p:spPr>
          <a:xfrm flipH="1">
            <a:off x="1735275" y="3133850"/>
            <a:ext cx="2462400" cy="655800"/>
          </a:xfrm>
          <a:prstGeom prst="bentConnector2">
            <a:avLst/>
          </a:prstGeom>
          <a:noFill/>
          <a:ln w="19050" cap="flat" cmpd="sng">
            <a:solidFill>
              <a:schemeClr val="dk2"/>
            </a:solidFill>
            <a:prstDash val="solid"/>
            <a:round/>
            <a:headEnd type="none" w="med" len="med"/>
            <a:tailEnd type="triangle" w="med" len="med"/>
          </a:ln>
        </p:spPr>
      </p:cxnSp>
      <p:cxnSp>
        <p:nvCxnSpPr>
          <p:cNvPr id="611" name="Google Shape;611;p44"/>
          <p:cNvCxnSpPr/>
          <p:nvPr/>
        </p:nvCxnSpPr>
        <p:spPr>
          <a:xfrm>
            <a:off x="48359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612" name="Google Shape;612;p44"/>
          <p:cNvSpPr txBox="1"/>
          <p:nvPr/>
        </p:nvSpPr>
        <p:spPr>
          <a:xfrm>
            <a:off x="48087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613" name="Google Shape;613;p44"/>
          <p:cNvCxnSpPr/>
          <p:nvPr/>
        </p:nvCxnSpPr>
        <p:spPr>
          <a:xfrm>
            <a:off x="56741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614" name="Google Shape;614;p44"/>
          <p:cNvSpPr txBox="1"/>
          <p:nvPr/>
        </p:nvSpPr>
        <p:spPr>
          <a:xfrm>
            <a:off x="56469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
        <p:nvSpPr>
          <p:cNvPr id="615" name="Google Shape;615;p44"/>
          <p:cNvSpPr txBox="1"/>
          <p:nvPr/>
        </p:nvSpPr>
        <p:spPr>
          <a:xfrm>
            <a:off x="3569300" y="4526125"/>
            <a:ext cx="27741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executes ≤ T lines of bytecode </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19"/>
        <p:cNvGrpSpPr/>
        <p:nvPr/>
      </p:nvGrpSpPr>
      <p:grpSpPr>
        <a:xfrm>
          <a:off x="0" y="0"/>
          <a:ext cx="0" cy="0"/>
          <a:chOff x="0" y="0"/>
          <a:chExt cx="0" cy="0"/>
        </a:xfrm>
      </p:grpSpPr>
      <p:sp>
        <p:nvSpPr>
          <p:cNvPr id="620" name="Google Shape;620;p45"/>
          <p:cNvSpPr txBox="1">
            <a:spLocks noGrp="1"/>
          </p:cNvSpPr>
          <p:nvPr>
            <p:ph type="title"/>
          </p:nvPr>
        </p:nvSpPr>
        <p:spPr>
          <a:xfrm>
            <a:off x="904575" y="2197950"/>
            <a:ext cx="7286100" cy="7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dirty="0"/>
              <a:t>P = NP? (Extra)</a:t>
            </a:r>
            <a:endParaRPr sz="48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46"/>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Surprising Fact</a:t>
            </a:r>
            <a:endParaRPr/>
          </a:p>
        </p:txBody>
      </p:sp>
      <p:sp>
        <p:nvSpPr>
          <p:cNvPr id="626" name="Google Shape;626;p46"/>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An efficient solution to any of these three problems:</a:t>
            </a:r>
            <a:endParaRPr/>
          </a:p>
          <a:p>
            <a:pPr marL="457200" lvl="0" indent="-355600" algn="l" rtl="0">
              <a:spcBef>
                <a:spcPts val="600"/>
              </a:spcBef>
              <a:spcAft>
                <a:spcPts val="0"/>
              </a:spcAft>
              <a:buSzPts val="2000"/>
              <a:buChar char="●"/>
            </a:pPr>
            <a:r>
              <a:rPr lang="en"/>
              <a:t>3SAT</a:t>
            </a:r>
            <a:endParaRPr/>
          </a:p>
          <a:p>
            <a:pPr marL="457200" lvl="0" indent="-355600" algn="l" rtl="0">
              <a:spcBef>
                <a:spcPts val="0"/>
              </a:spcBef>
              <a:spcAft>
                <a:spcPts val="0"/>
              </a:spcAft>
              <a:buSzPts val="2000"/>
              <a:buChar char="●"/>
            </a:pPr>
            <a:r>
              <a:rPr lang="en"/>
              <a:t>Independent Set, a.k.a. INDSET</a:t>
            </a:r>
            <a:endParaRPr/>
          </a:p>
          <a:p>
            <a:pPr marL="457200" lvl="0" indent="-355600" algn="l" rtl="0">
              <a:spcBef>
                <a:spcPts val="0"/>
              </a:spcBef>
              <a:spcAft>
                <a:spcPts val="0"/>
              </a:spcAft>
              <a:buSzPts val="2000"/>
              <a:buChar char="●"/>
            </a:pPr>
            <a:r>
              <a:rPr lang="en"/>
              <a:t>Longest Path, a.k.a. LONGEST_PATH</a:t>
            </a:r>
            <a:endParaRPr/>
          </a:p>
          <a:p>
            <a:pPr marL="0" lvl="0" indent="0" algn="l" rtl="0">
              <a:spcBef>
                <a:spcPts val="600"/>
              </a:spcBef>
              <a:spcAft>
                <a:spcPts val="0"/>
              </a:spcAft>
              <a:buNone/>
            </a:pPr>
            <a:endParaRPr/>
          </a:p>
          <a:p>
            <a:pPr marL="0" lvl="0" indent="0" algn="l" rtl="0">
              <a:spcBef>
                <a:spcPts val="600"/>
              </a:spcBef>
              <a:spcAft>
                <a:spcPts val="0"/>
              </a:spcAft>
              <a:buNone/>
            </a:pPr>
            <a:r>
              <a:rPr lang="en"/>
              <a:t>Would also give an efficient space/time bounded compression algorithm.</a:t>
            </a:r>
            <a:endParaRPr/>
          </a:p>
          <a:p>
            <a:pPr marL="0" lvl="0" indent="0" algn="l" rtl="0">
              <a:spcBef>
                <a:spcPts val="600"/>
              </a:spcBef>
              <a:spcAft>
                <a:spcPts val="0"/>
              </a:spcAft>
              <a:buNone/>
            </a:pPr>
            <a:endParaRPr/>
          </a:p>
          <a:p>
            <a:pPr marL="0" lvl="0" indent="0" algn="l" rtl="0">
              <a:spcBef>
                <a:spcPts val="600"/>
              </a:spcBef>
              <a:spcAft>
                <a:spcPts val="0"/>
              </a:spcAft>
              <a:buNone/>
            </a:pPr>
            <a:r>
              <a:rPr lang="en"/>
              <a:t>Why?</a:t>
            </a:r>
            <a:endParaRPr/>
          </a:p>
          <a:p>
            <a:pPr marL="457200" lvl="0" indent="-355600" algn="l" rtl="0">
              <a:spcBef>
                <a:spcPts val="600"/>
              </a:spcBef>
              <a:spcAft>
                <a:spcPts val="0"/>
              </a:spcAft>
              <a:buSzPts val="2000"/>
              <a:buChar char="●"/>
            </a:pPr>
            <a:r>
              <a:rPr lang="en"/>
              <a:t>Space/time bounded compression reduces to 3SAT, INDSET, and LONGEST_PATH*.</a:t>
            </a:r>
            <a:endParaRPr/>
          </a:p>
        </p:txBody>
      </p:sp>
      <p:sp>
        <p:nvSpPr>
          <p:cNvPr id="627" name="Google Shape;627;p46"/>
          <p:cNvSpPr txBox="1"/>
          <p:nvPr/>
        </p:nvSpPr>
        <p:spPr>
          <a:xfrm>
            <a:off x="219400" y="4745525"/>
            <a:ext cx="8146800" cy="351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And also tens of thousands of other related problems.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4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3SAT and Space/Time Bounded Compression</a:t>
            </a:r>
            <a:endParaRPr/>
          </a:p>
        </p:txBody>
      </p:sp>
      <p:sp>
        <p:nvSpPr>
          <p:cNvPr id="633" name="Google Shape;633;p47"/>
          <p:cNvSpPr txBox="1">
            <a:spLocks noGrp="1"/>
          </p:cNvSpPr>
          <p:nvPr>
            <p:ph type="body" idx="1"/>
          </p:nvPr>
        </p:nvSpPr>
        <p:spPr>
          <a:xfrm>
            <a:off x="243000" y="556500"/>
            <a:ext cx="87423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Example:</a:t>
            </a:r>
            <a:endParaRPr/>
          </a:p>
          <a:p>
            <a:pPr marL="457200" lvl="0" indent="-355600" algn="l" rtl="0">
              <a:spcBef>
                <a:spcPts val="600"/>
              </a:spcBef>
              <a:spcAft>
                <a:spcPts val="0"/>
              </a:spcAft>
              <a:buSzPts val="2000"/>
              <a:buChar char="●"/>
            </a:pPr>
            <a:r>
              <a:rPr lang="en"/>
              <a:t>Let X = “Does there exist a Java program that outputs               , and:</a:t>
            </a:r>
            <a:endParaRPr/>
          </a:p>
          <a:p>
            <a:pPr marL="914400" lvl="1" indent="-355600" algn="l" rtl="0">
              <a:spcBef>
                <a:spcPts val="0"/>
              </a:spcBef>
              <a:spcAft>
                <a:spcPts val="0"/>
              </a:spcAft>
              <a:buSzPts val="2000"/>
              <a:buChar char="○"/>
            </a:pPr>
            <a:r>
              <a:rPr lang="en"/>
              <a:t>is of of length 20,000 or less.</a:t>
            </a:r>
            <a:endParaRPr/>
          </a:p>
          <a:p>
            <a:pPr marL="914400" lvl="1" indent="-355600" algn="l" rtl="0">
              <a:spcBef>
                <a:spcPts val="0"/>
              </a:spcBef>
              <a:spcAft>
                <a:spcPts val="0"/>
              </a:spcAft>
              <a:buSzPts val="2000"/>
              <a:buChar char="○"/>
            </a:pPr>
            <a:r>
              <a:rPr lang="en"/>
              <a:t>produces this output in fewer than 1,000,000 executed lines of bytecode.”</a:t>
            </a:r>
            <a:endParaRPr/>
          </a:p>
          <a:p>
            <a:pPr marL="457200" lvl="0" indent="-355600" algn="l" rtl="0">
              <a:spcBef>
                <a:spcPts val="0"/>
              </a:spcBef>
              <a:spcAft>
                <a:spcPts val="0"/>
              </a:spcAft>
              <a:buSzPts val="2000"/>
              <a:buChar char="●"/>
            </a:pPr>
            <a:r>
              <a:rPr lang="en"/>
              <a:t>X can be transformed into a longest paths problem (or a 3SAT problem or an independent set problem).</a:t>
            </a:r>
            <a:endParaRPr/>
          </a:p>
        </p:txBody>
      </p:sp>
      <p:pic>
        <p:nvPicPr>
          <p:cNvPr id="634" name="Google Shape;634;p47"/>
          <p:cNvPicPr preferRelativeResize="0"/>
          <p:nvPr/>
        </p:nvPicPr>
        <p:blipFill>
          <a:blip r:embed="rId3">
            <a:alphaModFix/>
          </a:blip>
          <a:stretch>
            <a:fillRect/>
          </a:stretch>
        </p:blipFill>
        <p:spPr>
          <a:xfrm>
            <a:off x="6295529" y="777825"/>
            <a:ext cx="821575" cy="821575"/>
          </a:xfrm>
          <a:prstGeom prst="rect">
            <a:avLst/>
          </a:prstGeom>
          <a:noFill/>
          <a:ln>
            <a:noFill/>
          </a:ln>
        </p:spPr>
      </p:pic>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graphicFrame>
        <p:nvGraphicFramePr>
          <p:cNvPr id="639" name="Google Shape;639;p48"/>
          <p:cNvGraphicFramePr/>
          <p:nvPr/>
        </p:nvGraphicFramePr>
        <p:xfrm>
          <a:off x="394275" y="2076450"/>
          <a:ext cx="1161875" cy="2186700"/>
        </p:xfrm>
        <a:graphic>
          <a:graphicData uri="http://schemas.openxmlformats.org/drawingml/2006/table">
            <a:tbl>
              <a:tblPr>
                <a:noFill/>
                <a:tableStyleId>{2760A0A7-896C-45C8-AF80-3D1E6FE3846E}</a:tableStyleId>
              </a:tblPr>
              <a:tblGrid>
                <a:gridCol w="1161875">
                  <a:extLst>
                    <a:ext uri="{9D8B030D-6E8A-4147-A177-3AD203B41FA5}">
                      <a16:colId xmlns:a16="http://schemas.microsoft.com/office/drawing/2014/main" val="20000"/>
                    </a:ext>
                  </a:extLst>
                </a:gridCol>
              </a:tblGrid>
              <a:tr h="803650">
                <a:tc>
                  <a:txBody>
                    <a:bodyPr/>
                    <a:lstStyle/>
                    <a:p>
                      <a:pPr marL="0" lvl="0" indent="0" algn="l" rtl="0">
                        <a:spcBef>
                          <a:spcPts val="0"/>
                        </a:spcBef>
                        <a:spcAft>
                          <a:spcPts val="0"/>
                        </a:spcAft>
                        <a:buNone/>
                      </a:pPr>
                      <a:endParaRPr/>
                    </a:p>
                  </a:txBody>
                  <a:tcPr marL="91425" marR="91425" marT="91425" marB="91425"/>
                </a:tc>
                <a:extLst>
                  <a:ext uri="{0D108BD9-81ED-4DB2-BD59-A6C34878D82A}">
                    <a16:rowId xmlns:a16="http://schemas.microsoft.com/office/drawing/2014/main" val="10000"/>
                  </a:ext>
                </a:extLst>
              </a:tr>
              <a:tr h="691525">
                <a:tc>
                  <a:txBody>
                    <a:bodyPr/>
                    <a:lstStyle/>
                    <a:p>
                      <a:pPr marL="0" lvl="0" indent="0" algn="l" rtl="0">
                        <a:spcBef>
                          <a:spcPts val="0"/>
                        </a:spcBef>
                        <a:spcAft>
                          <a:spcPts val="0"/>
                        </a:spcAft>
                        <a:buNone/>
                      </a:pPr>
                      <a:r>
                        <a:rPr lang="en"/>
                        <a:t>20,000</a:t>
                      </a:r>
                      <a:endParaRPr/>
                    </a:p>
                  </a:txBody>
                  <a:tcPr marL="91425" marR="91425" marT="91425" marB="91425"/>
                </a:tc>
                <a:extLst>
                  <a:ext uri="{0D108BD9-81ED-4DB2-BD59-A6C34878D82A}">
                    <a16:rowId xmlns:a16="http://schemas.microsoft.com/office/drawing/2014/main" val="10001"/>
                  </a:ext>
                </a:extLst>
              </a:tr>
              <a:tr h="691525">
                <a:tc>
                  <a:txBody>
                    <a:bodyPr/>
                    <a:lstStyle/>
                    <a:p>
                      <a:pPr marL="0" lvl="0" indent="0" algn="l" rtl="0">
                        <a:spcBef>
                          <a:spcPts val="0"/>
                        </a:spcBef>
                        <a:spcAft>
                          <a:spcPts val="0"/>
                        </a:spcAft>
                        <a:buNone/>
                      </a:pPr>
                      <a:r>
                        <a:rPr lang="en"/>
                        <a:t>10,000,000</a:t>
                      </a:r>
                      <a:endParaRPr/>
                    </a:p>
                  </a:txBody>
                  <a:tcPr marL="91425" marR="91425" marT="91425" marB="91425"/>
                </a:tc>
                <a:extLst>
                  <a:ext uri="{0D108BD9-81ED-4DB2-BD59-A6C34878D82A}">
                    <a16:rowId xmlns:a16="http://schemas.microsoft.com/office/drawing/2014/main" val="10002"/>
                  </a:ext>
                </a:extLst>
              </a:tr>
            </a:tbl>
          </a:graphicData>
        </a:graphic>
      </p:graphicFrame>
      <p:sp>
        <p:nvSpPr>
          <p:cNvPr id="640" name="Google Shape;640;p48"/>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Visual Reduction</a:t>
            </a:r>
            <a:endParaRPr/>
          </a:p>
        </p:txBody>
      </p:sp>
      <p:sp>
        <p:nvSpPr>
          <p:cNvPr id="641" name="Google Shape;641;p48"/>
          <p:cNvSpPr txBox="1">
            <a:spLocks noGrp="1"/>
          </p:cNvSpPr>
          <p:nvPr>
            <p:ph type="body" idx="1"/>
          </p:nvPr>
        </p:nvSpPr>
        <p:spPr>
          <a:xfrm>
            <a:off x="243000" y="556500"/>
            <a:ext cx="8874600" cy="130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LONGEST_PATH can be used to solve Bounded Space/Time Compression.</a:t>
            </a:r>
            <a:endParaRPr/>
          </a:p>
          <a:p>
            <a:pPr marL="457200" lvl="0" indent="-355600" algn="l" rtl="0">
              <a:spcBef>
                <a:spcPts val="600"/>
              </a:spcBef>
              <a:spcAft>
                <a:spcPts val="0"/>
              </a:spcAft>
              <a:buSzPts val="2000"/>
              <a:buChar char="●"/>
            </a:pPr>
            <a:r>
              <a:rPr lang="en"/>
              <a:t>The actual graphs to represent our problem will be phenomenally complex. See 170 if you’re curious how this reduction works.</a:t>
            </a:r>
            <a:endParaRPr/>
          </a:p>
        </p:txBody>
      </p:sp>
      <p:sp>
        <p:nvSpPr>
          <p:cNvPr id="642" name="Google Shape;642;p48"/>
          <p:cNvSpPr txBox="1"/>
          <p:nvPr/>
        </p:nvSpPr>
        <p:spPr>
          <a:xfrm>
            <a:off x="310850" y="2130625"/>
            <a:ext cx="6738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643" name="Google Shape;643;p48"/>
          <p:cNvSpPr/>
          <p:nvPr/>
        </p:nvSpPr>
        <p:spPr>
          <a:xfrm>
            <a:off x="1952350" y="2078650"/>
            <a:ext cx="5173200" cy="2862900"/>
          </a:xfrm>
          <a:prstGeom prst="rect">
            <a:avLst/>
          </a:prstGeom>
          <a:solidFill>
            <a:srgbClr val="F3F3F3"/>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8"/>
          <p:cNvSpPr txBox="1"/>
          <p:nvPr/>
        </p:nvSpPr>
        <p:spPr>
          <a:xfrm>
            <a:off x="1876150" y="1751675"/>
            <a:ext cx="40524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Bounded Space/Time Compression </a:t>
            </a:r>
            <a:endParaRPr/>
          </a:p>
        </p:txBody>
      </p:sp>
      <p:sp>
        <p:nvSpPr>
          <p:cNvPr id="645" name="Google Shape;645;p48"/>
          <p:cNvSpPr/>
          <p:nvPr/>
        </p:nvSpPr>
        <p:spPr>
          <a:xfrm>
            <a:off x="2279400" y="2556738"/>
            <a:ext cx="1095000" cy="329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Preprocess</a:t>
            </a:r>
            <a:endParaRPr/>
          </a:p>
        </p:txBody>
      </p:sp>
      <p:cxnSp>
        <p:nvCxnSpPr>
          <p:cNvPr id="646" name="Google Shape;646;p48"/>
          <p:cNvCxnSpPr>
            <a:stCxn id="647" idx="3"/>
            <a:endCxn id="645" idx="1"/>
          </p:cNvCxnSpPr>
          <p:nvPr/>
        </p:nvCxnSpPr>
        <p:spPr>
          <a:xfrm>
            <a:off x="1710600" y="2719788"/>
            <a:ext cx="568800" cy="1500"/>
          </a:xfrm>
          <a:prstGeom prst="straightConnector1">
            <a:avLst/>
          </a:prstGeom>
          <a:noFill/>
          <a:ln w="9525" cap="flat" cmpd="sng">
            <a:solidFill>
              <a:schemeClr val="dk2"/>
            </a:solidFill>
            <a:prstDash val="solid"/>
            <a:round/>
            <a:headEnd type="none" w="med" len="med"/>
            <a:tailEnd type="triangle" w="med" len="med"/>
          </a:ln>
        </p:spPr>
      </p:cxnSp>
      <p:cxnSp>
        <p:nvCxnSpPr>
          <p:cNvPr id="648" name="Google Shape;648;p48"/>
          <p:cNvCxnSpPr>
            <a:stCxn id="645" idx="3"/>
            <a:endCxn id="649" idx="1"/>
          </p:cNvCxnSpPr>
          <p:nvPr/>
        </p:nvCxnSpPr>
        <p:spPr>
          <a:xfrm rot="10800000" flipH="1">
            <a:off x="3374400" y="2717088"/>
            <a:ext cx="477600" cy="4200"/>
          </a:xfrm>
          <a:prstGeom prst="straightConnector1">
            <a:avLst/>
          </a:prstGeom>
          <a:noFill/>
          <a:ln w="9525" cap="flat" cmpd="sng">
            <a:solidFill>
              <a:schemeClr val="dk2"/>
            </a:solidFill>
            <a:prstDash val="solid"/>
            <a:round/>
            <a:headEnd type="none" w="med" len="med"/>
            <a:tailEnd type="triangle" w="med" len="med"/>
          </a:ln>
        </p:spPr>
      </p:cxnSp>
      <p:sp>
        <p:nvSpPr>
          <p:cNvPr id="650" name="Google Shape;650;p48"/>
          <p:cNvSpPr/>
          <p:nvPr/>
        </p:nvSpPr>
        <p:spPr>
          <a:xfrm>
            <a:off x="5789603" y="2508970"/>
            <a:ext cx="1196700" cy="416100"/>
          </a:xfrm>
          <a:prstGeom prst="rect">
            <a:avLst/>
          </a:prstGeom>
          <a:solidFill>
            <a:srgbClr val="CCCCCC"/>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LONGEST_PATH</a:t>
            </a:r>
            <a:endParaRPr/>
          </a:p>
        </p:txBody>
      </p:sp>
      <p:cxnSp>
        <p:nvCxnSpPr>
          <p:cNvPr id="651" name="Google Shape;651;p48"/>
          <p:cNvCxnSpPr>
            <a:stCxn id="649" idx="3"/>
            <a:endCxn id="650" idx="1"/>
          </p:cNvCxnSpPr>
          <p:nvPr/>
        </p:nvCxnSpPr>
        <p:spPr>
          <a:xfrm>
            <a:off x="5225987" y="2717018"/>
            <a:ext cx="563700" cy="0"/>
          </a:xfrm>
          <a:prstGeom prst="straightConnector1">
            <a:avLst/>
          </a:prstGeom>
          <a:noFill/>
          <a:ln w="9525" cap="flat" cmpd="sng">
            <a:solidFill>
              <a:schemeClr val="dk2"/>
            </a:solidFill>
            <a:prstDash val="solid"/>
            <a:round/>
            <a:headEnd type="none" w="med" len="med"/>
            <a:tailEnd type="triangle" w="med" len="med"/>
          </a:ln>
        </p:spPr>
      </p:cxnSp>
      <p:sp>
        <p:nvSpPr>
          <p:cNvPr id="652" name="Google Shape;652;p48"/>
          <p:cNvSpPr txBox="1"/>
          <p:nvPr/>
        </p:nvSpPr>
        <p:spPr>
          <a:xfrm>
            <a:off x="3635825" y="2105900"/>
            <a:ext cx="6738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G</a:t>
            </a:r>
            <a:endParaRPr/>
          </a:p>
        </p:txBody>
      </p:sp>
      <p:cxnSp>
        <p:nvCxnSpPr>
          <p:cNvPr id="653" name="Google Shape;653;p48"/>
          <p:cNvCxnSpPr>
            <a:stCxn id="650" idx="2"/>
            <a:endCxn id="654" idx="0"/>
          </p:cNvCxnSpPr>
          <p:nvPr/>
        </p:nvCxnSpPr>
        <p:spPr>
          <a:xfrm rot="5400000">
            <a:off x="4426403" y="1627420"/>
            <a:ext cx="663900" cy="3259200"/>
          </a:xfrm>
          <a:prstGeom prst="curvedConnector3">
            <a:avLst>
              <a:gd name="adj1" fmla="val 50003"/>
            </a:avLst>
          </a:prstGeom>
          <a:noFill/>
          <a:ln w="9525" cap="flat" cmpd="sng">
            <a:solidFill>
              <a:schemeClr val="dk2"/>
            </a:solidFill>
            <a:prstDash val="solid"/>
            <a:round/>
            <a:headEnd type="none" w="med" len="med"/>
            <a:tailEnd type="triangle" w="med" len="med"/>
          </a:ln>
        </p:spPr>
      </p:cxnSp>
      <p:sp>
        <p:nvSpPr>
          <p:cNvPr id="655" name="Google Shape;655;p48"/>
          <p:cNvSpPr txBox="1"/>
          <p:nvPr/>
        </p:nvSpPr>
        <p:spPr>
          <a:xfrm>
            <a:off x="2307850" y="4285575"/>
            <a:ext cx="1811700" cy="35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path of weight &gt; W</a:t>
            </a:r>
            <a:endParaRPr/>
          </a:p>
        </p:txBody>
      </p:sp>
      <p:sp>
        <p:nvSpPr>
          <p:cNvPr id="656" name="Google Shape;656;p48"/>
          <p:cNvSpPr/>
          <p:nvPr/>
        </p:nvSpPr>
        <p:spPr>
          <a:xfrm>
            <a:off x="4847000" y="3775379"/>
            <a:ext cx="1196700" cy="329100"/>
          </a:xfrm>
          <a:prstGeom prst="rect">
            <a:avLst/>
          </a:prstGeom>
          <a:solidFill>
            <a:schemeClr val="lt2"/>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Postprocess</a:t>
            </a:r>
            <a:endParaRPr/>
          </a:p>
        </p:txBody>
      </p:sp>
      <p:cxnSp>
        <p:nvCxnSpPr>
          <p:cNvPr id="657" name="Google Shape;657;p48"/>
          <p:cNvCxnSpPr>
            <a:stCxn id="654" idx="3"/>
            <a:endCxn id="656" idx="1"/>
          </p:cNvCxnSpPr>
          <p:nvPr/>
        </p:nvCxnSpPr>
        <p:spPr>
          <a:xfrm rot="10800000" flipH="1">
            <a:off x="3947625" y="3939953"/>
            <a:ext cx="899400" cy="4500"/>
          </a:xfrm>
          <a:prstGeom prst="straightConnector1">
            <a:avLst/>
          </a:prstGeom>
          <a:noFill/>
          <a:ln w="9525" cap="flat" cmpd="sng">
            <a:solidFill>
              <a:schemeClr val="dk2"/>
            </a:solidFill>
            <a:prstDash val="solid"/>
            <a:round/>
            <a:headEnd type="none" w="med" len="med"/>
            <a:tailEnd type="triangle" w="med" len="med"/>
          </a:ln>
        </p:spPr>
      </p:cxnSp>
      <p:cxnSp>
        <p:nvCxnSpPr>
          <p:cNvPr id="658" name="Google Shape;658;p48"/>
          <p:cNvCxnSpPr>
            <a:stCxn id="656" idx="3"/>
          </p:cNvCxnSpPr>
          <p:nvPr/>
        </p:nvCxnSpPr>
        <p:spPr>
          <a:xfrm>
            <a:off x="6043700" y="3939929"/>
            <a:ext cx="1493100" cy="0"/>
          </a:xfrm>
          <a:prstGeom prst="straightConnector1">
            <a:avLst/>
          </a:prstGeom>
          <a:noFill/>
          <a:ln w="9525" cap="flat" cmpd="sng">
            <a:solidFill>
              <a:schemeClr val="dk2"/>
            </a:solidFill>
            <a:prstDash val="solid"/>
            <a:round/>
            <a:headEnd type="none" w="med" len="med"/>
            <a:tailEnd type="triangle" w="med" len="med"/>
          </a:ln>
        </p:spPr>
      </p:cxnSp>
      <p:sp>
        <p:nvSpPr>
          <p:cNvPr id="659" name="Google Shape;659;p48"/>
          <p:cNvSpPr txBox="1"/>
          <p:nvPr/>
        </p:nvSpPr>
        <p:spPr>
          <a:xfrm>
            <a:off x="7546775" y="3069425"/>
            <a:ext cx="1472700" cy="1665900"/>
          </a:xfrm>
          <a:prstGeom prst="rect">
            <a:avLst/>
          </a:prstGeom>
          <a:no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Java code of length &lt; 20,000 bits that outputs HugPlant in 10,000,000 executed bytecode lines.</a:t>
            </a:r>
            <a:endParaRPr/>
          </a:p>
        </p:txBody>
      </p:sp>
      <p:pic>
        <p:nvPicPr>
          <p:cNvPr id="660" name="Google Shape;660;p48"/>
          <p:cNvPicPr preferRelativeResize="0"/>
          <p:nvPr/>
        </p:nvPicPr>
        <p:blipFill>
          <a:blip r:embed="rId3">
            <a:alphaModFix/>
          </a:blip>
          <a:stretch>
            <a:fillRect/>
          </a:stretch>
        </p:blipFill>
        <p:spPr>
          <a:xfrm>
            <a:off x="605461" y="2108375"/>
            <a:ext cx="739499" cy="739499"/>
          </a:xfrm>
          <a:prstGeom prst="rect">
            <a:avLst/>
          </a:prstGeom>
          <a:noFill/>
          <a:ln>
            <a:noFill/>
          </a:ln>
        </p:spPr>
      </p:pic>
      <p:pic>
        <p:nvPicPr>
          <p:cNvPr id="649" name="Google Shape;649;p48"/>
          <p:cNvPicPr preferRelativeResize="0"/>
          <p:nvPr/>
        </p:nvPicPr>
        <p:blipFill>
          <a:blip r:embed="rId4">
            <a:alphaModFix/>
          </a:blip>
          <a:stretch>
            <a:fillRect/>
          </a:stretch>
        </p:blipFill>
        <p:spPr>
          <a:xfrm>
            <a:off x="3851913" y="2458330"/>
            <a:ext cx="1374074" cy="517375"/>
          </a:xfrm>
          <a:prstGeom prst="rect">
            <a:avLst/>
          </a:prstGeom>
          <a:noFill/>
          <a:ln w="9525" cap="flat" cmpd="sng">
            <a:solidFill>
              <a:srgbClr val="000000"/>
            </a:solidFill>
            <a:prstDash val="solid"/>
            <a:round/>
            <a:headEnd type="none" w="sm" len="sm"/>
            <a:tailEnd type="none" w="sm" len="sm"/>
          </a:ln>
        </p:spPr>
      </p:pic>
      <p:pic>
        <p:nvPicPr>
          <p:cNvPr id="654" name="Google Shape;654;p48"/>
          <p:cNvPicPr preferRelativeResize="0"/>
          <p:nvPr/>
        </p:nvPicPr>
        <p:blipFill>
          <a:blip r:embed="rId5">
            <a:alphaModFix/>
          </a:blip>
          <a:stretch>
            <a:fillRect/>
          </a:stretch>
        </p:blipFill>
        <p:spPr>
          <a:xfrm>
            <a:off x="2309825" y="3589013"/>
            <a:ext cx="1637800" cy="710880"/>
          </a:xfrm>
          <a:prstGeom prst="rect">
            <a:avLst/>
          </a:prstGeom>
          <a:noFill/>
          <a:ln w="9525" cap="flat" cmpd="sng">
            <a:solidFill>
              <a:srgbClr val="000000"/>
            </a:solidFill>
            <a:prstDash val="solid"/>
            <a:round/>
            <a:headEnd type="none" w="sm" len="sm"/>
            <a:tailEnd type="none" w="sm" len="sm"/>
          </a:ln>
        </p:spPr>
      </p:pic>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664"/>
        <p:cNvGrpSpPr/>
        <p:nvPr/>
      </p:nvGrpSpPr>
      <p:grpSpPr>
        <a:xfrm>
          <a:off x="0" y="0"/>
          <a:ext cx="0" cy="0"/>
          <a:chOff x="0" y="0"/>
          <a:chExt cx="0" cy="0"/>
        </a:xfrm>
      </p:grpSpPr>
      <p:sp>
        <p:nvSpPr>
          <p:cNvPr id="665" name="Google Shape;665;p49"/>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3SAT and Space/Time Bounded Compression</a:t>
            </a:r>
            <a:endParaRPr/>
          </a:p>
        </p:txBody>
      </p:sp>
      <p:sp>
        <p:nvSpPr>
          <p:cNvPr id="666" name="Google Shape;666;p49"/>
          <p:cNvSpPr txBox="1">
            <a:spLocks noGrp="1"/>
          </p:cNvSpPr>
          <p:nvPr>
            <p:ph type="body" idx="1"/>
          </p:nvPr>
        </p:nvSpPr>
        <p:spPr>
          <a:xfrm>
            <a:off x="243000" y="556500"/>
            <a:ext cx="88251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Example:</a:t>
            </a:r>
            <a:endParaRPr/>
          </a:p>
          <a:p>
            <a:pPr marL="457200" lvl="0" indent="-355600" algn="l" rtl="0">
              <a:spcBef>
                <a:spcPts val="600"/>
              </a:spcBef>
              <a:spcAft>
                <a:spcPts val="0"/>
              </a:spcAft>
              <a:buSzPts val="2000"/>
              <a:buChar char="●"/>
            </a:pPr>
            <a:r>
              <a:rPr lang="en"/>
              <a:t>Let X = “Does there exist a Java program that outputs               , and:</a:t>
            </a:r>
            <a:endParaRPr/>
          </a:p>
          <a:p>
            <a:pPr marL="914400" lvl="1" indent="-355600" algn="l" rtl="0">
              <a:spcBef>
                <a:spcPts val="0"/>
              </a:spcBef>
              <a:spcAft>
                <a:spcPts val="0"/>
              </a:spcAft>
              <a:buSzPts val="2000"/>
              <a:buChar char="○"/>
            </a:pPr>
            <a:r>
              <a:rPr lang="en"/>
              <a:t>is of of length 20,000 or less.</a:t>
            </a:r>
            <a:endParaRPr/>
          </a:p>
          <a:p>
            <a:pPr marL="914400" lvl="1" indent="-355600" algn="l" rtl="0">
              <a:spcBef>
                <a:spcPts val="0"/>
              </a:spcBef>
              <a:spcAft>
                <a:spcPts val="0"/>
              </a:spcAft>
              <a:buSzPts val="2000"/>
              <a:buChar char="○"/>
            </a:pPr>
            <a:r>
              <a:rPr lang="en"/>
              <a:t>produces this output in fewer than 1,000,000 executed lines of bytecode.”</a:t>
            </a:r>
            <a:endParaRPr/>
          </a:p>
          <a:p>
            <a:pPr marL="457200" lvl="0" indent="-355600" algn="l" rtl="0">
              <a:spcBef>
                <a:spcPts val="0"/>
              </a:spcBef>
              <a:spcAft>
                <a:spcPts val="0"/>
              </a:spcAft>
              <a:buSzPts val="2000"/>
              <a:buChar char="●"/>
            </a:pPr>
            <a:r>
              <a:rPr lang="en"/>
              <a:t>X can be transformed into a longest paths problem (or a 3SAT problem or an independent set problem).</a:t>
            </a:r>
            <a:endParaRPr/>
          </a:p>
          <a:p>
            <a:pPr marL="0" lvl="0" indent="0" algn="l" rtl="0">
              <a:spcBef>
                <a:spcPts val="600"/>
              </a:spcBef>
              <a:spcAft>
                <a:spcPts val="0"/>
              </a:spcAft>
              <a:buNone/>
            </a:pPr>
            <a:endParaRPr/>
          </a:p>
          <a:p>
            <a:pPr marL="0" lvl="0" indent="0" algn="l" rtl="0">
              <a:spcBef>
                <a:spcPts val="600"/>
              </a:spcBef>
              <a:spcAft>
                <a:spcPts val="0"/>
              </a:spcAft>
              <a:buNone/>
            </a:pPr>
            <a:r>
              <a:rPr lang="en"/>
              <a:t>How do we know X can be turned into a longest paths problem?</a:t>
            </a:r>
            <a:endParaRPr/>
          </a:p>
          <a:p>
            <a:pPr marL="457200" lvl="0" indent="-355600" algn="l" rtl="0">
              <a:spcBef>
                <a:spcPts val="600"/>
              </a:spcBef>
              <a:spcAft>
                <a:spcPts val="0"/>
              </a:spcAft>
              <a:buSzPts val="2000"/>
              <a:buChar char="●"/>
            </a:pPr>
            <a:r>
              <a:rPr lang="en"/>
              <a:t>Short answer: “It’s a problem in the complexity class NP and therefore can be reduced to any NP complete problem, including longest paths”.</a:t>
            </a:r>
            <a:endParaRPr/>
          </a:p>
          <a:p>
            <a:pPr marL="914400" lvl="1" indent="-355600" algn="l" rtl="0">
              <a:spcBef>
                <a:spcPts val="0"/>
              </a:spcBef>
              <a:spcAft>
                <a:spcPts val="0"/>
              </a:spcAft>
              <a:buSzPts val="2000"/>
              <a:buChar char="○"/>
            </a:pPr>
            <a:r>
              <a:rPr lang="en"/>
              <a:t>I haven’t introduced many of the terms in this statement. We will very briefly go over them, but too quickly to make complete sense.</a:t>
            </a:r>
            <a:endParaRPr/>
          </a:p>
          <a:p>
            <a:pPr marL="457200" lvl="0" indent="-355600" algn="l" rtl="0">
              <a:spcBef>
                <a:spcPts val="0"/>
              </a:spcBef>
              <a:spcAft>
                <a:spcPts val="0"/>
              </a:spcAft>
              <a:buSzPts val="2000"/>
              <a:buChar char="●"/>
            </a:pPr>
            <a:r>
              <a:rPr lang="en"/>
              <a:t>Longer answer: See CS170.</a:t>
            </a:r>
            <a:endParaRPr/>
          </a:p>
        </p:txBody>
      </p:sp>
      <p:pic>
        <p:nvPicPr>
          <p:cNvPr id="667" name="Google Shape;667;p49"/>
          <p:cNvPicPr preferRelativeResize="0"/>
          <p:nvPr/>
        </p:nvPicPr>
        <p:blipFill>
          <a:blip r:embed="rId3">
            <a:alphaModFix/>
          </a:blip>
          <a:stretch>
            <a:fillRect/>
          </a:stretch>
        </p:blipFill>
        <p:spPr>
          <a:xfrm>
            <a:off x="6295529" y="777825"/>
            <a:ext cx="821575" cy="821575"/>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71"/>
        <p:cNvGrpSpPr/>
        <p:nvPr/>
      </p:nvGrpSpPr>
      <p:grpSpPr>
        <a:xfrm>
          <a:off x="0" y="0"/>
          <a:ext cx="0" cy="0"/>
          <a:chOff x="0" y="0"/>
          <a:chExt cx="0" cy="0"/>
        </a:xfrm>
      </p:grpSpPr>
      <p:sp>
        <p:nvSpPr>
          <p:cNvPr id="672" name="Google Shape;672;p50"/>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 = NP?</a:t>
            </a:r>
            <a:endParaRPr/>
          </a:p>
        </p:txBody>
      </p:sp>
      <p:sp>
        <p:nvSpPr>
          <p:cNvPr id="673" name="Google Shape;673;p50"/>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dirty="0"/>
              <a:t>Two important classes of yes/no problems:</a:t>
            </a:r>
            <a:endParaRPr dirty="0"/>
          </a:p>
          <a:p>
            <a:pPr marL="457200" lvl="0" indent="-355600" algn="l" rtl="0">
              <a:spcBef>
                <a:spcPts val="600"/>
              </a:spcBef>
              <a:spcAft>
                <a:spcPts val="0"/>
              </a:spcAft>
              <a:buSzPts val="2000"/>
              <a:buChar char="●"/>
            </a:pPr>
            <a:r>
              <a:rPr lang="en" dirty="0"/>
              <a:t>P: Efficiently solvable problems.</a:t>
            </a:r>
            <a:endParaRPr dirty="0"/>
          </a:p>
          <a:p>
            <a:pPr marL="457200" lvl="0" indent="-355600" algn="l" rtl="0">
              <a:spcBef>
                <a:spcPts val="0"/>
              </a:spcBef>
              <a:spcAft>
                <a:spcPts val="0"/>
              </a:spcAft>
              <a:buSzPts val="2000"/>
              <a:buChar char="●"/>
            </a:pPr>
            <a:r>
              <a:rPr lang="en" dirty="0"/>
              <a:t>NP: Problems with solutions that are efficiently verifiable.*</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Examples of problems in P:</a:t>
            </a:r>
            <a:endParaRPr dirty="0"/>
          </a:p>
          <a:p>
            <a:pPr marL="457200" lvl="0" indent="-355600" algn="l" rtl="0">
              <a:spcBef>
                <a:spcPts val="600"/>
              </a:spcBef>
              <a:spcAft>
                <a:spcPts val="0"/>
              </a:spcAft>
              <a:buSzPts val="2000"/>
              <a:buChar char="●"/>
            </a:pPr>
            <a:r>
              <a:rPr lang="en" dirty="0"/>
              <a:t>Is this array sorted?</a:t>
            </a:r>
            <a:endParaRPr dirty="0"/>
          </a:p>
          <a:p>
            <a:pPr marL="457200" lvl="0" indent="-355600" algn="l" rtl="0">
              <a:spcBef>
                <a:spcPts val="0"/>
              </a:spcBef>
              <a:spcAft>
                <a:spcPts val="0"/>
              </a:spcAft>
              <a:buSzPts val="2000"/>
              <a:buChar char="●"/>
            </a:pPr>
            <a:r>
              <a:rPr lang="en" dirty="0"/>
              <a:t>Does this array have duplicates?</a:t>
            </a:r>
            <a:endParaRPr dirty="0"/>
          </a:p>
          <a:p>
            <a:pPr marL="0" lvl="0" indent="0" algn="l" rtl="0">
              <a:spcBef>
                <a:spcPts val="600"/>
              </a:spcBef>
              <a:spcAft>
                <a:spcPts val="0"/>
              </a:spcAft>
              <a:buNone/>
            </a:pPr>
            <a:endParaRPr dirty="0"/>
          </a:p>
          <a:p>
            <a:pPr marL="0" lvl="0" indent="0" algn="l" rtl="0">
              <a:spcBef>
                <a:spcPts val="600"/>
              </a:spcBef>
              <a:spcAft>
                <a:spcPts val="0"/>
              </a:spcAft>
              <a:buNone/>
            </a:pPr>
            <a:r>
              <a:rPr lang="en" dirty="0"/>
              <a:t>Examples of problems in NP:</a:t>
            </a:r>
            <a:endParaRPr dirty="0"/>
          </a:p>
          <a:p>
            <a:pPr marL="457200" lvl="0" indent="-355600" algn="l" rtl="0">
              <a:spcBef>
                <a:spcPts val="600"/>
              </a:spcBef>
              <a:spcAft>
                <a:spcPts val="0"/>
              </a:spcAft>
              <a:buSzPts val="2000"/>
              <a:buChar char="●"/>
            </a:pPr>
            <a:r>
              <a:rPr lang="en" dirty="0"/>
              <a:t>Is there a solution to this 3SAT problem?</a:t>
            </a:r>
            <a:endParaRPr dirty="0"/>
          </a:p>
          <a:p>
            <a:pPr marL="457200" lvl="0" indent="-355600" algn="l" rtl="0">
              <a:spcBef>
                <a:spcPts val="0"/>
              </a:spcBef>
              <a:spcAft>
                <a:spcPts val="0"/>
              </a:spcAft>
              <a:buSzPts val="2000"/>
              <a:buChar char="●"/>
            </a:pPr>
            <a:r>
              <a:rPr lang="en" dirty="0"/>
              <a:t>In graph G, does there exist a path from s to t of weight &gt; k?</a:t>
            </a:r>
            <a:endParaRPr dirty="0"/>
          </a:p>
        </p:txBody>
      </p:sp>
      <p:sp>
        <p:nvSpPr>
          <p:cNvPr id="674" name="Google Shape;674;p50"/>
          <p:cNvSpPr txBox="1"/>
          <p:nvPr/>
        </p:nvSpPr>
        <p:spPr>
          <a:xfrm>
            <a:off x="210550" y="4747325"/>
            <a:ext cx="9144000" cy="24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t>*: Technically it’s problems for a which a “yes” answer is efficiently verifiable.</a:t>
            </a:r>
            <a:endParaRPr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73">
                                            <p:txEl>
                                              <p:pRg st="0" end="0"/>
                                            </p:txEl>
                                          </p:spTgt>
                                        </p:tgtEl>
                                        <p:attrNameLst>
                                          <p:attrName>style.visibility</p:attrName>
                                        </p:attrNameLst>
                                      </p:cBhvr>
                                      <p:to>
                                        <p:strVal val="visible"/>
                                      </p:to>
                                    </p:set>
                                    <p:animEffect transition="in" filter="fade">
                                      <p:cBhvr>
                                        <p:cTn id="7" dur="1"/>
                                        <p:tgtEl>
                                          <p:spTgt spid="67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73">
                                            <p:txEl>
                                              <p:pRg st="1" end="1"/>
                                            </p:txEl>
                                          </p:spTgt>
                                        </p:tgtEl>
                                        <p:attrNameLst>
                                          <p:attrName>style.visibility</p:attrName>
                                        </p:attrNameLst>
                                      </p:cBhvr>
                                      <p:to>
                                        <p:strVal val="visible"/>
                                      </p:to>
                                    </p:set>
                                    <p:animEffect transition="in" filter="fade">
                                      <p:cBhvr>
                                        <p:cTn id="12" dur="1"/>
                                        <p:tgtEl>
                                          <p:spTgt spid="673">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73">
                                            <p:txEl>
                                              <p:pRg st="2" end="2"/>
                                            </p:txEl>
                                          </p:spTgt>
                                        </p:tgtEl>
                                        <p:attrNameLst>
                                          <p:attrName>style.visibility</p:attrName>
                                        </p:attrNameLst>
                                      </p:cBhvr>
                                      <p:to>
                                        <p:strVal val="visible"/>
                                      </p:to>
                                    </p:set>
                                    <p:animEffect transition="in" filter="fade">
                                      <p:cBhvr>
                                        <p:cTn id="17" dur="1"/>
                                        <p:tgtEl>
                                          <p:spTgt spid="673">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73">
                                            <p:txEl>
                                              <p:pRg st="3" end="3"/>
                                            </p:txEl>
                                          </p:spTgt>
                                        </p:tgtEl>
                                        <p:attrNameLst>
                                          <p:attrName>style.visibility</p:attrName>
                                        </p:attrNameLst>
                                      </p:cBhvr>
                                      <p:to>
                                        <p:strVal val="visible"/>
                                      </p:to>
                                    </p:set>
                                    <p:animEffect transition="in" filter="fade">
                                      <p:cBhvr>
                                        <p:cTn id="22" dur="1"/>
                                        <p:tgtEl>
                                          <p:spTgt spid="673">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73">
                                            <p:txEl>
                                              <p:pRg st="4" end="4"/>
                                            </p:txEl>
                                          </p:spTgt>
                                        </p:tgtEl>
                                        <p:attrNameLst>
                                          <p:attrName>style.visibility</p:attrName>
                                        </p:attrNameLst>
                                      </p:cBhvr>
                                      <p:to>
                                        <p:strVal val="visible"/>
                                      </p:to>
                                    </p:set>
                                    <p:animEffect transition="in" filter="fade">
                                      <p:cBhvr>
                                        <p:cTn id="27" dur="1"/>
                                        <p:tgtEl>
                                          <p:spTgt spid="673">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73">
                                            <p:txEl>
                                              <p:pRg st="5" end="5"/>
                                            </p:txEl>
                                          </p:spTgt>
                                        </p:tgtEl>
                                        <p:attrNameLst>
                                          <p:attrName>style.visibility</p:attrName>
                                        </p:attrNameLst>
                                      </p:cBhvr>
                                      <p:to>
                                        <p:strVal val="visible"/>
                                      </p:to>
                                    </p:set>
                                    <p:animEffect transition="in" filter="fade">
                                      <p:cBhvr>
                                        <p:cTn id="32" dur="1"/>
                                        <p:tgtEl>
                                          <p:spTgt spid="673">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73">
                                            <p:txEl>
                                              <p:pRg st="6" end="6"/>
                                            </p:txEl>
                                          </p:spTgt>
                                        </p:tgtEl>
                                        <p:attrNameLst>
                                          <p:attrName>style.visibility</p:attrName>
                                        </p:attrNameLst>
                                      </p:cBhvr>
                                      <p:to>
                                        <p:strVal val="visible"/>
                                      </p:to>
                                    </p:set>
                                    <p:animEffect transition="in" filter="fade">
                                      <p:cBhvr>
                                        <p:cTn id="37" dur="1"/>
                                        <p:tgtEl>
                                          <p:spTgt spid="673">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73">
                                            <p:txEl>
                                              <p:pRg st="7" end="7"/>
                                            </p:txEl>
                                          </p:spTgt>
                                        </p:tgtEl>
                                        <p:attrNameLst>
                                          <p:attrName>style.visibility</p:attrName>
                                        </p:attrNameLst>
                                      </p:cBhvr>
                                      <p:to>
                                        <p:strVal val="visible"/>
                                      </p:to>
                                    </p:set>
                                    <p:animEffect transition="in" filter="fade">
                                      <p:cBhvr>
                                        <p:cTn id="42" dur="1"/>
                                        <p:tgtEl>
                                          <p:spTgt spid="673">
                                            <p:txEl>
                                              <p:pRg st="7" end="7"/>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673">
                                            <p:txEl>
                                              <p:pRg st="8" end="8"/>
                                            </p:txEl>
                                          </p:spTgt>
                                        </p:tgtEl>
                                        <p:attrNameLst>
                                          <p:attrName>style.visibility</p:attrName>
                                        </p:attrNameLst>
                                      </p:cBhvr>
                                      <p:to>
                                        <p:strVal val="visible"/>
                                      </p:to>
                                    </p:set>
                                    <p:animEffect transition="in" filter="fade">
                                      <p:cBhvr>
                                        <p:cTn id="47" dur="1"/>
                                        <p:tgtEl>
                                          <p:spTgt spid="673">
                                            <p:txEl>
                                              <p:pRg st="8" end="8"/>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673">
                                            <p:txEl>
                                              <p:pRg st="9" end="9"/>
                                            </p:txEl>
                                          </p:spTgt>
                                        </p:tgtEl>
                                        <p:attrNameLst>
                                          <p:attrName>style.visibility</p:attrName>
                                        </p:attrNameLst>
                                      </p:cBhvr>
                                      <p:to>
                                        <p:strVal val="visible"/>
                                      </p:to>
                                    </p:set>
                                    <p:animEffect transition="in" filter="fade">
                                      <p:cBhvr>
                                        <p:cTn id="52" dur="1"/>
                                        <p:tgtEl>
                                          <p:spTgt spid="673">
                                            <p:txEl>
                                              <p:pRg st="9" end="9"/>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673">
                                            <p:txEl>
                                              <p:pRg st="10" end="10"/>
                                            </p:txEl>
                                          </p:spTgt>
                                        </p:tgtEl>
                                        <p:attrNameLst>
                                          <p:attrName>style.visibility</p:attrName>
                                        </p:attrNameLst>
                                      </p:cBhvr>
                                      <p:to>
                                        <p:strVal val="visible"/>
                                      </p:to>
                                    </p:set>
                                    <p:animEffect transition="in" filter="fade">
                                      <p:cBhvr>
                                        <p:cTn id="57" dur="1"/>
                                        <p:tgtEl>
                                          <p:spTgt spid="673">
                                            <p:txEl>
                                              <p:pRg st="10" end="1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674"/>
                                        </p:tgtEl>
                                        <p:attrNameLst>
                                          <p:attrName>style.visibility</p:attrName>
                                        </p:attrNameLst>
                                      </p:cBhvr>
                                      <p:to>
                                        <p:strVal val="visible"/>
                                      </p:to>
                                    </p:set>
                                    <p:animEffect transition="in" filter="fade">
                                      <p:cBhvr>
                                        <p:cTn id="62" dur="1"/>
                                        <p:tgtEl>
                                          <p:spTgt spid="6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678"/>
        <p:cNvGrpSpPr/>
        <p:nvPr/>
      </p:nvGrpSpPr>
      <p:grpSpPr>
        <a:xfrm>
          <a:off x="0" y="0"/>
          <a:ext cx="0" cy="0"/>
          <a:chOff x="0" y="0"/>
          <a:chExt cx="0" cy="0"/>
        </a:xfrm>
      </p:grpSpPr>
      <p:sp>
        <p:nvSpPr>
          <p:cNvPr id="679" name="Google Shape;679;p51"/>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 = NP?</a:t>
            </a:r>
            <a:endParaRPr/>
          </a:p>
        </p:txBody>
      </p:sp>
      <p:sp>
        <p:nvSpPr>
          <p:cNvPr id="680" name="Google Shape;680;p51"/>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Two important classes of yes/no problems:</a:t>
            </a:r>
            <a:endParaRPr/>
          </a:p>
          <a:p>
            <a:pPr marL="457200" lvl="0" indent="-355600" algn="l" rtl="0">
              <a:spcBef>
                <a:spcPts val="600"/>
              </a:spcBef>
              <a:spcAft>
                <a:spcPts val="0"/>
              </a:spcAft>
              <a:buSzPts val="2000"/>
              <a:buChar char="●"/>
            </a:pPr>
            <a:r>
              <a:rPr lang="en"/>
              <a:t>P: Efficiently solvable problems.</a:t>
            </a:r>
            <a:endParaRPr/>
          </a:p>
          <a:p>
            <a:pPr marL="457200" lvl="0" indent="-355600" algn="l" rtl="0">
              <a:spcBef>
                <a:spcPts val="0"/>
              </a:spcBef>
              <a:spcAft>
                <a:spcPts val="0"/>
              </a:spcAft>
              <a:buSzPts val="2000"/>
              <a:buChar char="●"/>
            </a:pPr>
            <a:r>
              <a:rPr lang="en"/>
              <a:t>NP: Problems with solutions that are efficiently verifiable.*</a:t>
            </a:r>
            <a:endParaRPr/>
          </a:p>
          <a:p>
            <a:pPr marL="0" lvl="0" indent="0" algn="l" rtl="0">
              <a:spcBef>
                <a:spcPts val="600"/>
              </a:spcBef>
              <a:spcAft>
                <a:spcPts val="0"/>
              </a:spcAft>
              <a:buNone/>
            </a:pPr>
            <a:endParaRPr/>
          </a:p>
          <a:p>
            <a:pPr marL="0" lvl="0" indent="0" algn="l" rtl="0">
              <a:spcBef>
                <a:spcPts val="600"/>
              </a:spcBef>
              <a:spcAft>
                <a:spcPts val="0"/>
              </a:spcAft>
              <a:buNone/>
            </a:pPr>
            <a:r>
              <a:rPr lang="en"/>
              <a:t>Examples of problems not in NP:</a:t>
            </a:r>
            <a:endParaRPr/>
          </a:p>
          <a:p>
            <a:pPr marL="457200" lvl="0" indent="-355600" algn="l" rtl="0">
              <a:spcBef>
                <a:spcPts val="600"/>
              </a:spcBef>
              <a:spcAft>
                <a:spcPts val="0"/>
              </a:spcAft>
              <a:buSzPts val="2000"/>
              <a:buChar char="●"/>
            </a:pPr>
            <a:r>
              <a:rPr lang="en"/>
              <a:t>Is this the best chess move I can make next?</a:t>
            </a:r>
            <a:endParaRPr/>
          </a:p>
          <a:p>
            <a:pPr marL="914400" lvl="1" indent="-355600" algn="l" rtl="0">
              <a:spcBef>
                <a:spcPts val="0"/>
              </a:spcBef>
              <a:spcAft>
                <a:spcPts val="0"/>
              </a:spcAft>
              <a:buSzPts val="2000"/>
              <a:buChar char="○"/>
            </a:pPr>
            <a:r>
              <a:rPr lang="en"/>
              <a:t>Hard to verify.</a:t>
            </a:r>
            <a:endParaRPr/>
          </a:p>
          <a:p>
            <a:pPr marL="457200" lvl="0" indent="-355600" algn="l" rtl="0">
              <a:spcBef>
                <a:spcPts val="0"/>
              </a:spcBef>
              <a:spcAft>
                <a:spcPts val="0"/>
              </a:spcAft>
              <a:buSzPts val="2000"/>
              <a:buChar char="●"/>
            </a:pPr>
            <a:r>
              <a:rPr lang="en"/>
              <a:t>What is the longest path?</a:t>
            </a:r>
            <a:endParaRPr/>
          </a:p>
          <a:p>
            <a:pPr marL="914400" lvl="1" indent="-355600" algn="l" rtl="0">
              <a:spcBef>
                <a:spcPts val="0"/>
              </a:spcBef>
              <a:spcAft>
                <a:spcPts val="0"/>
              </a:spcAft>
              <a:buSzPts val="2000"/>
              <a:buChar char="○"/>
            </a:pPr>
            <a:r>
              <a:rPr lang="en"/>
              <a:t>Not a yes/no question.</a:t>
            </a:r>
            <a:br>
              <a:rPr lang="en"/>
            </a:br>
            <a:endParaRPr/>
          </a:p>
        </p:txBody>
      </p:sp>
      <p:sp>
        <p:nvSpPr>
          <p:cNvPr id="681" name="Google Shape;681;p51"/>
          <p:cNvSpPr txBox="1"/>
          <p:nvPr/>
        </p:nvSpPr>
        <p:spPr>
          <a:xfrm>
            <a:off x="210550" y="4747325"/>
            <a:ext cx="9144000" cy="243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 Technically it’s problems for a which a “yes” answer is efficiently verifiable.</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685"/>
        <p:cNvGrpSpPr/>
        <p:nvPr/>
      </p:nvGrpSpPr>
      <p:grpSpPr>
        <a:xfrm>
          <a:off x="0" y="0"/>
          <a:ext cx="0" cy="0"/>
          <a:chOff x="0" y="0"/>
          <a:chExt cx="0" cy="0"/>
        </a:xfrm>
      </p:grpSpPr>
      <p:sp>
        <p:nvSpPr>
          <p:cNvPr id="686" name="Google Shape;686;p52"/>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Totally Shocking Fact</a:t>
            </a:r>
            <a:endParaRPr/>
          </a:p>
        </p:txBody>
      </p:sp>
      <p:sp>
        <p:nvSpPr>
          <p:cNvPr id="687" name="Google Shape;687;p52"/>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Every single NP problem reduces to 3SAT.</a:t>
            </a:r>
            <a:endParaRPr/>
          </a:p>
          <a:p>
            <a:pPr marL="457200" lvl="0" indent="-355600" algn="l" rtl="0">
              <a:spcBef>
                <a:spcPts val="600"/>
              </a:spcBef>
              <a:spcAft>
                <a:spcPts val="0"/>
              </a:spcAft>
              <a:buSzPts val="2000"/>
              <a:buChar char="●"/>
            </a:pPr>
            <a:r>
              <a:rPr lang="en"/>
              <a:t>This includes Bounded Space/Time Compression.</a:t>
            </a:r>
            <a:endParaRPr/>
          </a:p>
          <a:p>
            <a:pPr marL="0" lvl="0" indent="0" algn="l" rtl="0">
              <a:spcBef>
                <a:spcPts val="600"/>
              </a:spcBef>
              <a:spcAft>
                <a:spcPts val="0"/>
              </a:spcAft>
              <a:buNone/>
            </a:pPr>
            <a:endParaRPr/>
          </a:p>
          <a:p>
            <a:pPr marL="0" lvl="0" indent="0" algn="l" rtl="0">
              <a:spcBef>
                <a:spcPts val="600"/>
              </a:spcBef>
              <a:spcAft>
                <a:spcPts val="0"/>
              </a:spcAft>
              <a:buNone/>
            </a:pPr>
            <a:r>
              <a:rPr lang="en"/>
              <a:t>In other words, </a:t>
            </a:r>
            <a:r>
              <a:rPr lang="en" b="1"/>
              <a:t>any decision problem for which a yes answer can be efficiently verified</a:t>
            </a:r>
            <a:r>
              <a:rPr lang="en"/>
              <a:t> can be transformed into a 3SAT problem.</a:t>
            </a:r>
            <a:endParaRPr/>
          </a:p>
          <a:p>
            <a:pPr marL="457200" lvl="0" indent="-355600" algn="l" rtl="0">
              <a:spcBef>
                <a:spcPts val="600"/>
              </a:spcBef>
              <a:spcAft>
                <a:spcPts val="0"/>
              </a:spcAft>
              <a:buSzPts val="2000"/>
              <a:buChar char="●"/>
            </a:pPr>
            <a:r>
              <a:rPr lang="en"/>
              <a:t>This transformation is also “efficient” (polynomial time).</a:t>
            </a:r>
            <a:endParaRPr/>
          </a:p>
        </p:txBody>
      </p:sp>
      <p:sp>
        <p:nvSpPr>
          <p:cNvPr id="688" name="Google Shape;688;p52"/>
          <p:cNvSpPr txBox="1"/>
          <p:nvPr/>
        </p:nvSpPr>
        <p:spPr>
          <a:xfrm>
            <a:off x="285025" y="4586975"/>
            <a:ext cx="8056800" cy="4953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1600">
                <a:solidFill>
                  <a:schemeClr val="dk1"/>
                </a:solidFill>
                <a:latin typeface="Calibri"/>
                <a:ea typeface="Calibri"/>
                <a:cs typeface="Calibri"/>
                <a:sym typeface="Calibri"/>
              </a:rPr>
              <a:t>This result is by Cook (1971) and Levin (1973). See </a:t>
            </a:r>
            <a:r>
              <a:rPr lang="en" sz="1600" u="sng">
                <a:solidFill>
                  <a:schemeClr val="hlink"/>
                </a:solidFill>
                <a:latin typeface="Calibri"/>
                <a:ea typeface="Calibri"/>
                <a:cs typeface="Calibri"/>
                <a:sym typeface="Calibri"/>
                <a:hlinkClick r:id="rId3"/>
              </a:rPr>
              <a:t>Cook-Levin Theorem</a:t>
            </a:r>
            <a:r>
              <a:rPr lang="en" sz="1600">
                <a:solidFill>
                  <a:schemeClr val="dk1"/>
                </a:solidFill>
                <a:latin typeface="Calibri"/>
                <a:ea typeface="Calibri"/>
                <a:cs typeface="Calibri"/>
                <a:sym typeface="Calibri"/>
              </a:rPr>
              <a:t> for more.</a:t>
            </a:r>
            <a:endParaRPr sz="1600"/>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692"/>
        <p:cNvGrpSpPr/>
        <p:nvPr/>
      </p:nvGrpSpPr>
      <p:grpSpPr>
        <a:xfrm>
          <a:off x="0" y="0"/>
          <a:ext cx="0" cy="0"/>
          <a:chOff x="0" y="0"/>
          <a:chExt cx="0" cy="0"/>
        </a:xfrm>
      </p:grpSpPr>
      <p:sp>
        <p:nvSpPr>
          <p:cNvPr id="693" name="Google Shape;693;p53"/>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Open Question in Computer Science</a:t>
            </a:r>
            <a:endParaRPr/>
          </a:p>
        </p:txBody>
      </p:sp>
      <p:sp>
        <p:nvSpPr>
          <p:cNvPr id="694" name="Google Shape;694;p53"/>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Question posed Stephen Cook in 1971: Are all NP problems also P problems?</a:t>
            </a:r>
            <a:endParaRPr/>
          </a:p>
          <a:p>
            <a:pPr marL="457200" lvl="0" indent="-355600" algn="l" rtl="0">
              <a:spcBef>
                <a:spcPts val="600"/>
              </a:spcBef>
              <a:spcAft>
                <a:spcPts val="0"/>
              </a:spcAft>
              <a:buSzPts val="2000"/>
              <a:buChar char="●"/>
            </a:pPr>
            <a:r>
              <a:rPr lang="en"/>
              <a:t>In other words, are all problems with efficiently verifiable solutions also efficiently solvable?</a:t>
            </a:r>
            <a:endParaRPr/>
          </a:p>
          <a:p>
            <a:pPr marL="457200" lvl="0" indent="-355600" algn="l" rtl="0">
              <a:spcBef>
                <a:spcPts val="0"/>
              </a:spcBef>
              <a:spcAft>
                <a:spcPts val="0"/>
              </a:spcAft>
              <a:buSzPts val="2000"/>
              <a:buChar char="●"/>
            </a:pPr>
            <a:r>
              <a:rPr lang="en"/>
              <a:t>Often stated as “Does P = NP?”</a:t>
            </a:r>
            <a:endParaRPr/>
          </a:p>
          <a:p>
            <a:pPr marL="0" lvl="0" indent="0" algn="l" rtl="0">
              <a:spcBef>
                <a:spcPts val="600"/>
              </a:spcBef>
              <a:spcAft>
                <a:spcPts val="0"/>
              </a:spcAft>
              <a:buNone/>
            </a:pPr>
            <a:endParaRPr/>
          </a:p>
          <a:p>
            <a:pPr marL="0" lvl="0" indent="0" algn="l" rtl="0">
              <a:spcBef>
                <a:spcPts val="600"/>
              </a:spcBef>
              <a:spcAft>
                <a:spcPts val="0"/>
              </a:spcAft>
              <a:buNone/>
            </a:pPr>
            <a:r>
              <a:rPr lang="en"/>
              <a:t>One reason to think yes:</a:t>
            </a:r>
            <a:endParaRPr/>
          </a:p>
          <a:p>
            <a:pPr marL="457200" lvl="0" indent="-355600" algn="l" rtl="0">
              <a:spcBef>
                <a:spcPts val="600"/>
              </a:spcBef>
              <a:spcAft>
                <a:spcPts val="0"/>
              </a:spcAft>
              <a:buSzPts val="2000"/>
              <a:buChar char="●"/>
            </a:pPr>
            <a:r>
              <a:rPr lang="en"/>
              <a:t>Easy to check any given answer.</a:t>
            </a:r>
            <a:endParaRPr/>
          </a:p>
          <a:p>
            <a:pPr marL="914400" lvl="1" indent="-355600" algn="l" rtl="0">
              <a:spcBef>
                <a:spcPts val="0"/>
              </a:spcBef>
              <a:spcAft>
                <a:spcPts val="0"/>
              </a:spcAft>
              <a:buSzPts val="2000"/>
              <a:buChar char="○"/>
            </a:pPr>
            <a:r>
              <a:rPr lang="en"/>
              <a:t>Maybe with the right pruning rules you can zero in on the answer?</a:t>
            </a:r>
            <a:endParaRPr/>
          </a:p>
          <a:p>
            <a:pPr marL="0" lvl="0" indent="0" algn="l" rtl="0">
              <a:spcBef>
                <a:spcPts val="600"/>
              </a:spcBef>
              <a:spcAft>
                <a:spcPts val="0"/>
              </a:spcAft>
              <a:buNone/>
            </a:pPr>
            <a:endParaRPr/>
          </a:p>
          <a:p>
            <a:pPr marL="0" lvl="0" indent="0" algn="l" rtl="0">
              <a:spcBef>
                <a:spcPts val="600"/>
              </a:spcBef>
              <a:spcAft>
                <a:spcPts val="0"/>
              </a:spcAft>
              <a:buNone/>
            </a:pPr>
            <a:endParaRPr/>
          </a:p>
          <a:p>
            <a:pPr marL="0" lvl="0" indent="0" algn="l" rtl="0">
              <a:spcBef>
                <a:spcPts val="600"/>
              </a:spcBef>
              <a:spcAft>
                <a:spcPts val="0"/>
              </a:spcAft>
              <a:buNone/>
            </a:pPr>
            <a:r>
              <a:rPr lang="en"/>
              <a:t>See CS170 for a much more thorough and formal treatment of this problem.</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
        <p:cNvGrpSpPr/>
        <p:nvPr/>
      </p:nvGrpSpPr>
      <p:grpSpPr>
        <a:xfrm>
          <a:off x="0" y="0"/>
          <a:ext cx="0" cy="0"/>
          <a:chOff x="0" y="0"/>
          <a:chExt cx="0" cy="0"/>
        </a:xfrm>
      </p:grpSpPr>
      <p:sp>
        <p:nvSpPr>
          <p:cNvPr id="83" name="Google Shape;83;p18"/>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Comparing Compression Algorithms</a:t>
            </a:r>
            <a:endParaRPr/>
          </a:p>
        </p:txBody>
      </p:sp>
      <p:sp>
        <p:nvSpPr>
          <p:cNvPr id="84" name="Google Shape;84;p18"/>
          <p:cNvSpPr txBox="1">
            <a:spLocks noGrp="1"/>
          </p:cNvSpPr>
          <p:nvPr>
            <p:ph type="body" idx="1"/>
          </p:nvPr>
        </p:nvSpPr>
        <p:spPr>
          <a:xfrm>
            <a:off x="243000" y="556500"/>
            <a:ext cx="8443800" cy="935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Example: What is the best way to compress mobydick.txt?</a:t>
            </a:r>
            <a:endParaRPr/>
          </a:p>
          <a:p>
            <a:pPr marL="457200" lvl="0" indent="-355600" algn="l" rtl="0">
              <a:spcBef>
                <a:spcPts val="600"/>
              </a:spcBef>
              <a:spcAft>
                <a:spcPts val="0"/>
              </a:spcAft>
              <a:buSzPts val="2000"/>
              <a:buChar char="●"/>
            </a:pPr>
            <a:r>
              <a:rPr lang="en"/>
              <a:t>One way to approach this problem: Try a bunch of different standard tools and see which yields the smallest size.</a:t>
            </a:r>
            <a:endParaRPr/>
          </a:p>
        </p:txBody>
      </p:sp>
      <p:graphicFrame>
        <p:nvGraphicFramePr>
          <p:cNvPr id="85" name="Google Shape;85;p18"/>
          <p:cNvGraphicFramePr/>
          <p:nvPr/>
        </p:nvGraphicFramePr>
        <p:xfrm>
          <a:off x="952500" y="1847850"/>
          <a:ext cx="3000000" cy="3000000"/>
        </p:xfrm>
        <a:graphic>
          <a:graphicData uri="http://schemas.openxmlformats.org/drawingml/2006/table">
            <a:tbl>
              <a:tblPr>
                <a:noFill/>
                <a:tableStyleId>{2760A0A7-896C-45C8-AF80-3D1E6FE3846E}</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a:t>Algorithm</a:t>
                      </a:r>
                      <a:endParaRPr/>
                    </a:p>
                  </a:txBody>
                  <a:tcPr marL="91425" marR="91425" marT="91425" marB="91425">
                    <a:solidFill>
                      <a:srgbClr val="D9D9D9"/>
                    </a:solidFill>
                  </a:tcPr>
                </a:tc>
                <a:tc>
                  <a:txBody>
                    <a:bodyPr/>
                    <a:lstStyle/>
                    <a:p>
                      <a:pPr marL="0" lvl="0" indent="0" algn="l" rtl="0">
                        <a:spcBef>
                          <a:spcPts val="0"/>
                        </a:spcBef>
                        <a:spcAft>
                          <a:spcPts val="0"/>
                        </a:spcAft>
                        <a:buNone/>
                      </a:pPr>
                      <a:r>
                        <a:rPr lang="en"/>
                        <a:t>Uncompressed size (</a:t>
                      </a:r>
                      <a:r>
                        <a:rPr lang="en">
                          <a:solidFill>
                            <a:schemeClr val="dk1"/>
                          </a:solidFill>
                        </a:rPr>
                        <a:t>bits</a:t>
                      </a:r>
                      <a:r>
                        <a:rPr lang="en"/>
                        <a:t>)</a:t>
                      </a:r>
                      <a:endParaRPr/>
                    </a:p>
                  </a:txBody>
                  <a:tcPr marL="91425" marR="91425" marT="91425" marB="91425">
                    <a:solidFill>
                      <a:srgbClr val="D9D9D9"/>
                    </a:solidFill>
                  </a:tcPr>
                </a:tc>
                <a:tc>
                  <a:txBody>
                    <a:bodyPr/>
                    <a:lstStyle/>
                    <a:p>
                      <a:pPr marL="0" lvl="0" indent="0" algn="l" rtl="0">
                        <a:spcBef>
                          <a:spcPts val="0"/>
                        </a:spcBef>
                        <a:spcAft>
                          <a:spcPts val="0"/>
                        </a:spcAft>
                        <a:buNone/>
                      </a:pPr>
                      <a:r>
                        <a:rPr lang="en"/>
                        <a:t>Compressed size (</a:t>
                      </a:r>
                      <a:r>
                        <a:rPr lang="en">
                          <a:solidFill>
                            <a:schemeClr val="dk1"/>
                          </a:solidFill>
                        </a:rPr>
                        <a:t>bits</a:t>
                      </a:r>
                      <a:r>
                        <a:rPr lang="en"/>
                        <a:t>)</a:t>
                      </a:r>
                      <a:endParaRPr/>
                    </a:p>
                  </a:txBody>
                  <a:tcPr marL="91425" marR="91425" marT="91425" marB="91425">
                    <a:solidFill>
                      <a:srgbClr val="D9D9D9"/>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zip</a:t>
                      </a:r>
                      <a:endParaRPr/>
                    </a:p>
                  </a:txBody>
                  <a:tcPr marL="91425" marR="91425" marT="91425" marB="91425"/>
                </a:tc>
                <a:tc>
                  <a:txBody>
                    <a:bodyPr/>
                    <a:lstStyle/>
                    <a:p>
                      <a:pPr marL="0" lvl="0" indent="0" algn="l" rtl="0">
                        <a:spcBef>
                          <a:spcPts val="0"/>
                        </a:spcBef>
                        <a:spcAft>
                          <a:spcPts val="0"/>
                        </a:spcAft>
                        <a:buNone/>
                      </a:pPr>
                      <a:r>
                        <a:rPr lang="en"/>
                        <a:t>5145656</a:t>
                      </a:r>
                      <a:endParaRPr/>
                    </a:p>
                  </a:txBody>
                  <a:tcPr marL="91425" marR="91425" marT="91425" marB="91425"/>
                </a:tc>
                <a:tc>
                  <a:txBody>
                    <a:bodyPr/>
                    <a:lstStyle/>
                    <a:p>
                      <a:pPr marL="0" lvl="0" indent="0" algn="l" rtl="0">
                        <a:spcBef>
                          <a:spcPts val="0"/>
                        </a:spcBef>
                        <a:spcAft>
                          <a:spcPts val="0"/>
                        </a:spcAft>
                        <a:buNone/>
                      </a:pPr>
                      <a:r>
                        <a:rPr lang="en"/>
                        <a:t>2091000</a:t>
                      </a:r>
                      <a:endParaRPr/>
                    </a:p>
                  </a:txBody>
                  <a:tcPr marL="91425" marR="91425" marT="91425" marB="91425"/>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huffman</a:t>
                      </a:r>
                      <a:endParaRPr/>
                    </a:p>
                  </a:txBody>
                  <a:tcPr marL="91425" marR="91425" marT="91425" marB="91425"/>
                </a:tc>
                <a:tc>
                  <a:txBody>
                    <a:bodyPr/>
                    <a:lstStyle/>
                    <a:p>
                      <a:pPr marL="0" lvl="0" indent="0" algn="l" rtl="0">
                        <a:spcBef>
                          <a:spcPts val="0"/>
                        </a:spcBef>
                        <a:spcAft>
                          <a:spcPts val="0"/>
                        </a:spcAft>
                        <a:buNone/>
                      </a:pPr>
                      <a:r>
                        <a:rPr lang="en"/>
                        <a:t>5145656</a:t>
                      </a:r>
                      <a:endParaRPr/>
                    </a:p>
                  </a:txBody>
                  <a:tcPr marL="91425" marR="91425" marT="91425" marB="91425"/>
                </a:tc>
                <a:tc>
                  <a:txBody>
                    <a:bodyPr/>
                    <a:lstStyle/>
                    <a:p>
                      <a:pPr marL="0" lvl="0" indent="0" algn="l" rtl="0">
                        <a:spcBef>
                          <a:spcPts val="0"/>
                        </a:spcBef>
                        <a:spcAft>
                          <a:spcPts val="0"/>
                        </a:spcAft>
                        <a:buNone/>
                      </a:pPr>
                      <a:r>
                        <a:rPr lang="en"/>
                        <a:t>3412896</a:t>
                      </a:r>
                      <a:endParaRPr/>
                    </a:p>
                  </a:txBody>
                  <a:tcPr marL="91425" marR="91425" marT="91425" marB="91425"/>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bzip2</a:t>
                      </a:r>
                      <a:endParaRPr/>
                    </a:p>
                  </a:txBody>
                  <a:tcPr marL="91425" marR="91425" marT="91425" marB="91425"/>
                </a:tc>
                <a:tc>
                  <a:txBody>
                    <a:bodyPr/>
                    <a:lstStyle/>
                    <a:p>
                      <a:pPr marL="0" lvl="0" indent="0" algn="l" rtl="0">
                        <a:spcBef>
                          <a:spcPts val="0"/>
                        </a:spcBef>
                        <a:spcAft>
                          <a:spcPts val="0"/>
                        </a:spcAft>
                        <a:buNone/>
                      </a:pPr>
                      <a:r>
                        <a:rPr lang="en"/>
                        <a:t>5145656</a:t>
                      </a:r>
                      <a:endParaRPr/>
                    </a:p>
                  </a:txBody>
                  <a:tcPr marL="91425" marR="91425" marT="91425" marB="91425"/>
                </a:tc>
                <a:tc>
                  <a:txBody>
                    <a:bodyPr/>
                    <a:lstStyle/>
                    <a:p>
                      <a:pPr marL="0" lvl="0" indent="0" algn="l" rtl="0">
                        <a:spcBef>
                          <a:spcPts val="0"/>
                        </a:spcBef>
                        <a:spcAft>
                          <a:spcPts val="0"/>
                        </a:spcAft>
                        <a:buNone/>
                      </a:pPr>
                      <a:r>
                        <a:rPr lang="en"/>
                        <a:t>1805288</a:t>
                      </a:r>
                      <a:endParaRPr/>
                    </a:p>
                  </a:txBody>
                  <a:tcPr marL="91425" marR="91425" marT="91425" marB="91425"/>
                </a:tc>
                <a:extLst>
                  <a:ext uri="{0D108BD9-81ED-4DB2-BD59-A6C34878D82A}">
                    <a16:rowId xmlns:a16="http://schemas.microsoft.com/office/drawing/2014/main" val="10003"/>
                  </a:ext>
                </a:extLst>
              </a:tr>
            </a:tbl>
          </a:graphicData>
        </a:graphic>
      </p:graphicFrame>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698"/>
        <p:cNvGrpSpPr/>
        <p:nvPr/>
      </p:nvGrpSpPr>
      <p:grpSpPr>
        <a:xfrm>
          <a:off x="0" y="0"/>
          <a:ext cx="0" cy="0"/>
          <a:chOff x="0" y="0"/>
          <a:chExt cx="0" cy="0"/>
        </a:xfrm>
      </p:grpSpPr>
      <p:sp>
        <p:nvSpPr>
          <p:cNvPr id="699" name="Google Shape;699;p54"/>
          <p:cNvSpPr txBox="1">
            <a:spLocks noGrp="1"/>
          </p:cNvSpPr>
          <p:nvPr>
            <p:ph type="title"/>
          </p:nvPr>
        </p:nvSpPr>
        <p:spPr>
          <a:xfrm>
            <a:off x="904575" y="2197950"/>
            <a:ext cx="7286100" cy="747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Almost Like Gods (Extra)</a:t>
            </a:r>
            <a:endParaRPr sz="4800"/>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703"/>
        <p:cNvGrpSpPr/>
        <p:nvPr/>
      </p:nvGrpSpPr>
      <p:grpSpPr>
        <a:xfrm>
          <a:off x="0" y="0"/>
          <a:ext cx="0" cy="0"/>
          <a:chOff x="0" y="0"/>
          <a:chExt cx="0" cy="0"/>
        </a:xfrm>
      </p:grpSpPr>
      <p:sp>
        <p:nvSpPr>
          <p:cNvPr id="704" name="Google Shape;704;p55"/>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P = NP?</a:t>
            </a:r>
            <a:endParaRPr/>
          </a:p>
        </p:txBody>
      </p:sp>
      <p:sp>
        <p:nvSpPr>
          <p:cNvPr id="705" name="Google Shape;705;p55"/>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Consensus Opinion (Bill Gasarch Poll, 2012 poll)</a:t>
            </a:r>
            <a:endParaRPr/>
          </a:p>
          <a:p>
            <a:pPr marL="457200" lvl="0" indent="-355600" algn="l" rtl="0">
              <a:spcBef>
                <a:spcPts val="600"/>
              </a:spcBef>
              <a:spcAft>
                <a:spcPts val="0"/>
              </a:spcAft>
              <a:buSzPts val="2000"/>
              <a:buChar char="●"/>
            </a:pPr>
            <a:r>
              <a:rPr lang="en"/>
              <a:t>83%: P ≠ NP (126 respondents)</a:t>
            </a:r>
            <a:endParaRPr/>
          </a:p>
          <a:p>
            <a:pPr marL="457200" lvl="0" indent="-355600" algn="l" rtl="0">
              <a:spcBef>
                <a:spcPts val="0"/>
              </a:spcBef>
              <a:spcAft>
                <a:spcPts val="0"/>
              </a:spcAft>
              <a:buSzPts val="2000"/>
              <a:buChar char="●"/>
            </a:pPr>
            <a:r>
              <a:rPr lang="en"/>
              <a:t>9%: P = NP (12 respondents)</a:t>
            </a:r>
            <a:endParaRPr/>
          </a:p>
          <a:p>
            <a:pPr marL="457200" lvl="0" indent="-355600" algn="l" rtl="0">
              <a:spcBef>
                <a:spcPts val="0"/>
              </a:spcBef>
              <a:spcAft>
                <a:spcPts val="0"/>
              </a:spcAft>
              <a:buSzPts val="2000"/>
              <a:buChar char="●"/>
            </a:pPr>
            <a:r>
              <a:rPr lang="en"/>
              <a:t>9%: Other (13 respondents)</a:t>
            </a:r>
            <a:endParaRPr/>
          </a:p>
          <a:p>
            <a:pPr marL="0" lvl="0" indent="0" algn="l" rtl="0">
              <a:spcBef>
                <a:spcPts val="600"/>
              </a:spcBef>
              <a:spcAft>
                <a:spcPts val="0"/>
              </a:spcAft>
              <a:buNone/>
            </a:pPr>
            <a:endParaRPr/>
          </a:p>
          <a:p>
            <a:pPr marL="0" lvl="0" indent="0" algn="l" rtl="0">
              <a:spcBef>
                <a:spcPts val="600"/>
              </a:spcBef>
              <a:spcAft>
                <a:spcPts val="0"/>
              </a:spcAft>
              <a:buNone/>
            </a:pPr>
            <a:r>
              <a:rPr lang="en"/>
              <a:t>Why is opinion generally negative?</a:t>
            </a:r>
            <a:endParaRPr/>
          </a:p>
          <a:p>
            <a:pPr marL="457200" lvl="0" indent="-355600" algn="l" rtl="0">
              <a:spcBef>
                <a:spcPts val="600"/>
              </a:spcBef>
              <a:spcAft>
                <a:spcPts val="0"/>
              </a:spcAft>
              <a:buSzPts val="2000"/>
              <a:buChar char="●"/>
            </a:pPr>
            <a:r>
              <a:rPr lang="en"/>
              <a:t>Someone would have proved it by now.</a:t>
            </a:r>
            <a:endParaRPr/>
          </a:p>
          <a:p>
            <a:pPr marL="914400" lvl="1" indent="-355600" algn="l" rtl="0">
              <a:spcBef>
                <a:spcPts val="0"/>
              </a:spcBef>
              <a:spcAft>
                <a:spcPts val="0"/>
              </a:spcAft>
              <a:buSzPts val="2000"/>
              <a:buChar char="○"/>
            </a:pPr>
            <a:r>
              <a:rPr lang="en"/>
              <a:t> “The only supporting arguments I can offer are the failure of all efforts to place specific NP-complete problems in P by constructing polynomial-time algorithms.” - Dick Karp</a:t>
            </a:r>
            <a:endParaRPr/>
          </a:p>
          <a:p>
            <a:pPr marL="457200" lvl="0" indent="-355600" algn="l" rtl="0">
              <a:spcBef>
                <a:spcPts val="0"/>
              </a:spcBef>
              <a:spcAft>
                <a:spcPts val="0"/>
              </a:spcAft>
              <a:buSzPts val="2000"/>
              <a:buChar char="●"/>
            </a:pPr>
            <a:r>
              <a:rPr lang="en"/>
              <a:t>Creation of solutions seems philosophically more difficult than verification.</a:t>
            </a:r>
            <a:endParaRPr/>
          </a:p>
        </p:txBody>
      </p:sp>
      <p:cxnSp>
        <p:nvCxnSpPr>
          <p:cNvPr id="706" name="Google Shape;706;p55"/>
          <p:cNvCxnSpPr/>
          <p:nvPr/>
        </p:nvCxnSpPr>
        <p:spPr>
          <a:xfrm rot="10800000">
            <a:off x="4285550" y="3759025"/>
            <a:ext cx="570300" cy="862800"/>
          </a:xfrm>
          <a:prstGeom prst="straightConnector1">
            <a:avLst/>
          </a:prstGeom>
          <a:noFill/>
          <a:ln w="9525" cap="flat" cmpd="sng">
            <a:solidFill>
              <a:srgbClr val="BE0712"/>
            </a:solidFill>
            <a:prstDash val="solid"/>
            <a:round/>
            <a:headEnd type="none" w="med" len="med"/>
            <a:tailEnd type="triangle" w="med" len="med"/>
          </a:ln>
        </p:spPr>
      </p:cxnSp>
      <p:sp>
        <p:nvSpPr>
          <p:cNvPr id="707" name="Google Shape;707;p55"/>
          <p:cNvSpPr txBox="1"/>
          <p:nvPr/>
        </p:nvSpPr>
        <p:spPr>
          <a:xfrm>
            <a:off x="4792475" y="4592575"/>
            <a:ext cx="1696500" cy="199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BE0712"/>
                </a:solidFill>
              </a:rPr>
              <a:t>What is that?</a:t>
            </a:r>
            <a:endParaRPr>
              <a:solidFill>
                <a:srgbClr val="BE071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711"/>
        <p:cNvGrpSpPr/>
        <p:nvPr/>
      </p:nvGrpSpPr>
      <p:grpSpPr>
        <a:xfrm>
          <a:off x="0" y="0"/>
          <a:ext cx="0" cy="0"/>
          <a:chOff x="0" y="0"/>
          <a:chExt cx="0" cy="0"/>
        </a:xfrm>
      </p:grpSpPr>
      <p:sp>
        <p:nvSpPr>
          <p:cNvPr id="712" name="Google Shape;712;p56"/>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NP Complete Problems</a:t>
            </a:r>
            <a:endParaRPr/>
          </a:p>
        </p:txBody>
      </p:sp>
      <p:sp>
        <p:nvSpPr>
          <p:cNvPr id="713" name="Google Shape;713;p56"/>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It turns out that there are tons of NP problems that all reduce to each other.</a:t>
            </a:r>
            <a:endParaRPr/>
          </a:p>
          <a:p>
            <a:pPr marL="457200" lvl="0" indent="-355600" algn="l" rtl="0">
              <a:spcBef>
                <a:spcPts val="600"/>
              </a:spcBef>
              <a:spcAft>
                <a:spcPts val="0"/>
              </a:spcAft>
              <a:buSzPts val="2000"/>
              <a:buChar char="●"/>
            </a:pPr>
            <a:r>
              <a:rPr lang="en"/>
              <a:t>Solving any of these problems means that you have solved all of them.</a:t>
            </a:r>
            <a:endParaRPr/>
          </a:p>
          <a:p>
            <a:pPr marL="457200" lvl="0" indent="-355600" algn="l" rtl="0">
              <a:spcBef>
                <a:spcPts val="0"/>
              </a:spcBef>
              <a:spcAft>
                <a:spcPts val="0"/>
              </a:spcAft>
              <a:buSzPts val="2000"/>
              <a:buChar char="●"/>
            </a:pPr>
            <a:r>
              <a:rPr lang="en"/>
              <a:t>These problems are known as “NP Complete” problems.</a:t>
            </a:r>
            <a:endParaRPr/>
          </a:p>
          <a:p>
            <a:pPr marL="914400" lvl="1" indent="-355600" algn="l" rtl="0">
              <a:spcBef>
                <a:spcPts val="0"/>
              </a:spcBef>
              <a:spcAft>
                <a:spcPts val="0"/>
              </a:spcAft>
              <a:buSzPts val="2000"/>
              <a:buChar char="○"/>
            </a:pPr>
            <a:r>
              <a:rPr lang="en"/>
              <a:t>There are tens of thousands of them, and none have been solved.</a:t>
            </a:r>
            <a:endParaRPr/>
          </a:p>
        </p:txBody>
      </p:sp>
      <p:sp>
        <p:nvSpPr>
          <p:cNvPr id="714" name="Google Shape;714;p56"/>
          <p:cNvSpPr/>
          <p:nvPr/>
        </p:nvSpPr>
        <p:spPr>
          <a:xfrm>
            <a:off x="642950" y="3044150"/>
            <a:ext cx="1671600" cy="3675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Independent Set</a:t>
            </a:r>
            <a:endParaRPr/>
          </a:p>
        </p:txBody>
      </p:sp>
      <p:sp>
        <p:nvSpPr>
          <p:cNvPr id="715" name="Google Shape;715;p56"/>
          <p:cNvSpPr/>
          <p:nvPr/>
        </p:nvSpPr>
        <p:spPr>
          <a:xfrm>
            <a:off x="6576000" y="2796850"/>
            <a:ext cx="2110800" cy="3675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Hamiltonian Cycle</a:t>
            </a:r>
            <a:endParaRPr/>
          </a:p>
        </p:txBody>
      </p:sp>
      <p:sp>
        <p:nvSpPr>
          <p:cNvPr id="716" name="Google Shape;716;p56"/>
          <p:cNvSpPr/>
          <p:nvPr/>
        </p:nvSpPr>
        <p:spPr>
          <a:xfrm>
            <a:off x="2722088" y="3654900"/>
            <a:ext cx="1530900" cy="4953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Decision version of TSP</a:t>
            </a:r>
            <a:endParaRPr/>
          </a:p>
        </p:txBody>
      </p:sp>
      <p:sp>
        <p:nvSpPr>
          <p:cNvPr id="717" name="Google Shape;717;p56"/>
          <p:cNvSpPr/>
          <p:nvPr/>
        </p:nvSpPr>
        <p:spPr>
          <a:xfrm>
            <a:off x="4742075" y="3718800"/>
            <a:ext cx="2110800" cy="3675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Hamiltonian Path</a:t>
            </a:r>
            <a:endParaRPr/>
          </a:p>
        </p:txBody>
      </p:sp>
      <p:sp>
        <p:nvSpPr>
          <p:cNvPr id="718" name="Google Shape;718;p56"/>
          <p:cNvSpPr/>
          <p:nvPr/>
        </p:nvSpPr>
        <p:spPr>
          <a:xfrm>
            <a:off x="3976625" y="2061425"/>
            <a:ext cx="1530900" cy="3675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3-SAT</a:t>
            </a:r>
            <a:endParaRPr/>
          </a:p>
        </p:txBody>
      </p:sp>
      <p:cxnSp>
        <p:nvCxnSpPr>
          <p:cNvPr id="719" name="Google Shape;719;p56"/>
          <p:cNvCxnSpPr>
            <a:stCxn id="718" idx="2"/>
            <a:endCxn id="714" idx="0"/>
          </p:cNvCxnSpPr>
          <p:nvPr/>
        </p:nvCxnSpPr>
        <p:spPr>
          <a:xfrm flipH="1">
            <a:off x="1478675" y="2428925"/>
            <a:ext cx="3263400" cy="615300"/>
          </a:xfrm>
          <a:prstGeom prst="straightConnector1">
            <a:avLst/>
          </a:prstGeom>
          <a:noFill/>
          <a:ln w="19050" cap="flat" cmpd="sng">
            <a:solidFill>
              <a:srgbClr val="FF0000"/>
            </a:solidFill>
            <a:prstDash val="dash"/>
            <a:round/>
            <a:headEnd type="triangle" w="med" len="med"/>
            <a:tailEnd type="triangle" w="med" len="med"/>
          </a:ln>
        </p:spPr>
      </p:cxnSp>
      <p:cxnSp>
        <p:nvCxnSpPr>
          <p:cNvPr id="720" name="Google Shape;720;p56"/>
          <p:cNvCxnSpPr>
            <a:stCxn id="718" idx="2"/>
            <a:endCxn id="716" idx="0"/>
          </p:cNvCxnSpPr>
          <p:nvPr/>
        </p:nvCxnSpPr>
        <p:spPr>
          <a:xfrm flipH="1">
            <a:off x="3487475" y="2428925"/>
            <a:ext cx="1254600" cy="1226100"/>
          </a:xfrm>
          <a:prstGeom prst="straightConnector1">
            <a:avLst/>
          </a:prstGeom>
          <a:noFill/>
          <a:ln w="19050" cap="flat" cmpd="sng">
            <a:solidFill>
              <a:srgbClr val="FF0000"/>
            </a:solidFill>
            <a:prstDash val="dash"/>
            <a:round/>
            <a:headEnd type="triangle" w="med" len="med"/>
            <a:tailEnd type="triangle" w="med" len="med"/>
          </a:ln>
        </p:spPr>
      </p:cxnSp>
      <p:sp>
        <p:nvSpPr>
          <p:cNvPr id="721" name="Google Shape;721;p56"/>
          <p:cNvSpPr/>
          <p:nvPr/>
        </p:nvSpPr>
        <p:spPr>
          <a:xfrm>
            <a:off x="7278777" y="4302600"/>
            <a:ext cx="1754700" cy="495300"/>
          </a:xfrm>
          <a:prstGeom prst="rect">
            <a:avLst/>
          </a:prstGeom>
          <a:solidFill>
            <a:srgbClr val="FFFFF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Two-Prime Integer Factorization</a:t>
            </a:r>
            <a:endParaRPr/>
          </a:p>
        </p:txBody>
      </p:sp>
      <p:cxnSp>
        <p:nvCxnSpPr>
          <p:cNvPr id="722" name="Google Shape;722;p56"/>
          <p:cNvCxnSpPr>
            <a:stCxn id="718" idx="2"/>
            <a:endCxn id="717" idx="0"/>
          </p:cNvCxnSpPr>
          <p:nvPr/>
        </p:nvCxnSpPr>
        <p:spPr>
          <a:xfrm>
            <a:off x="4742075" y="2428925"/>
            <a:ext cx="1055400" cy="1290000"/>
          </a:xfrm>
          <a:prstGeom prst="straightConnector1">
            <a:avLst/>
          </a:prstGeom>
          <a:noFill/>
          <a:ln w="19050" cap="flat" cmpd="sng">
            <a:solidFill>
              <a:srgbClr val="FF0000"/>
            </a:solidFill>
            <a:prstDash val="dash"/>
            <a:round/>
            <a:headEnd type="triangle" w="med" len="med"/>
            <a:tailEnd type="triangle" w="med" len="med"/>
          </a:ln>
        </p:spPr>
      </p:cxnSp>
      <p:cxnSp>
        <p:nvCxnSpPr>
          <p:cNvPr id="723" name="Google Shape;723;p56"/>
          <p:cNvCxnSpPr>
            <a:stCxn id="718" idx="2"/>
            <a:endCxn id="715" idx="0"/>
          </p:cNvCxnSpPr>
          <p:nvPr/>
        </p:nvCxnSpPr>
        <p:spPr>
          <a:xfrm>
            <a:off x="4742075" y="2428925"/>
            <a:ext cx="2889300" cy="367800"/>
          </a:xfrm>
          <a:prstGeom prst="straightConnector1">
            <a:avLst/>
          </a:prstGeom>
          <a:noFill/>
          <a:ln w="19050" cap="flat" cmpd="sng">
            <a:solidFill>
              <a:srgbClr val="FF0000"/>
            </a:solidFill>
            <a:prstDash val="dash"/>
            <a:round/>
            <a:headEnd type="triangle" w="med" len="med"/>
            <a:tailEnd type="triangle" w="med" len="med"/>
          </a:ln>
        </p:spPr>
      </p:cxnSp>
      <p:cxnSp>
        <p:nvCxnSpPr>
          <p:cNvPr id="724" name="Google Shape;724;p56"/>
          <p:cNvCxnSpPr>
            <a:stCxn id="718" idx="2"/>
            <a:endCxn id="721" idx="0"/>
          </p:cNvCxnSpPr>
          <p:nvPr/>
        </p:nvCxnSpPr>
        <p:spPr>
          <a:xfrm>
            <a:off x="4742075" y="2428925"/>
            <a:ext cx="3414000" cy="1873800"/>
          </a:xfrm>
          <a:prstGeom prst="straightConnector1">
            <a:avLst/>
          </a:prstGeom>
          <a:noFill/>
          <a:ln w="19050" cap="flat" cmpd="sng">
            <a:solidFill>
              <a:srgbClr val="FF0000"/>
            </a:solidFill>
            <a:prstDash val="dash"/>
            <a:round/>
            <a:headEnd type="triangle" w="med" len="med"/>
            <a:tailEnd type="triangle" w="med" len="med"/>
          </a:ln>
        </p:spPr>
      </p:cxnSp>
      <p:cxnSp>
        <p:nvCxnSpPr>
          <p:cNvPr id="725" name="Google Shape;725;p56"/>
          <p:cNvCxnSpPr>
            <a:stCxn id="715" idx="2"/>
            <a:endCxn id="717" idx="0"/>
          </p:cNvCxnSpPr>
          <p:nvPr/>
        </p:nvCxnSpPr>
        <p:spPr>
          <a:xfrm flipH="1">
            <a:off x="5797500" y="3164350"/>
            <a:ext cx="1833900" cy="554400"/>
          </a:xfrm>
          <a:prstGeom prst="straightConnector1">
            <a:avLst/>
          </a:prstGeom>
          <a:noFill/>
          <a:ln w="19050" cap="flat" cmpd="sng">
            <a:solidFill>
              <a:srgbClr val="FF0000"/>
            </a:solidFill>
            <a:prstDash val="dash"/>
            <a:round/>
            <a:headEnd type="triangle" w="med" len="med"/>
            <a:tailEnd type="triangle" w="med" len="med"/>
          </a:ln>
        </p:spPr>
      </p:cxnSp>
      <p:cxnSp>
        <p:nvCxnSpPr>
          <p:cNvPr id="726" name="Google Shape;726;p56"/>
          <p:cNvCxnSpPr>
            <a:stCxn id="714" idx="3"/>
            <a:endCxn id="716" idx="1"/>
          </p:cNvCxnSpPr>
          <p:nvPr/>
        </p:nvCxnSpPr>
        <p:spPr>
          <a:xfrm>
            <a:off x="2314550" y="3227900"/>
            <a:ext cx="407400" cy="674700"/>
          </a:xfrm>
          <a:prstGeom prst="straightConnector1">
            <a:avLst/>
          </a:prstGeom>
          <a:noFill/>
          <a:ln w="19050" cap="flat" cmpd="sng">
            <a:solidFill>
              <a:srgbClr val="FF0000"/>
            </a:solidFill>
            <a:prstDash val="dash"/>
            <a:round/>
            <a:headEnd type="triangle" w="med" len="med"/>
            <a:tailEnd type="triangle" w="med" len="med"/>
          </a:ln>
        </p:spPr>
      </p:cxnSp>
      <p:cxnSp>
        <p:nvCxnSpPr>
          <p:cNvPr id="727" name="Google Shape;727;p56"/>
          <p:cNvCxnSpPr>
            <a:stCxn id="717" idx="1"/>
            <a:endCxn id="716" idx="3"/>
          </p:cNvCxnSpPr>
          <p:nvPr/>
        </p:nvCxnSpPr>
        <p:spPr>
          <a:xfrm rot="10800000">
            <a:off x="4253075" y="3902550"/>
            <a:ext cx="489000" cy="0"/>
          </a:xfrm>
          <a:prstGeom prst="straightConnector1">
            <a:avLst/>
          </a:prstGeom>
          <a:noFill/>
          <a:ln w="19050" cap="flat" cmpd="sng">
            <a:solidFill>
              <a:srgbClr val="FF0000"/>
            </a:solidFill>
            <a:prstDash val="dash"/>
            <a:round/>
            <a:headEnd type="triangle" w="med" len="med"/>
            <a:tailEnd type="triangle" w="med" len="med"/>
          </a:ln>
        </p:spPr>
      </p:cxnSp>
      <p:cxnSp>
        <p:nvCxnSpPr>
          <p:cNvPr id="728" name="Google Shape;728;p56"/>
          <p:cNvCxnSpPr>
            <a:stCxn id="717" idx="0"/>
            <a:endCxn id="714" idx="3"/>
          </p:cNvCxnSpPr>
          <p:nvPr/>
        </p:nvCxnSpPr>
        <p:spPr>
          <a:xfrm rot="10800000">
            <a:off x="2314475" y="3228000"/>
            <a:ext cx="3483000" cy="490800"/>
          </a:xfrm>
          <a:prstGeom prst="straightConnector1">
            <a:avLst/>
          </a:prstGeom>
          <a:noFill/>
          <a:ln w="19050" cap="flat" cmpd="sng">
            <a:solidFill>
              <a:srgbClr val="FF0000"/>
            </a:solidFill>
            <a:prstDash val="dash"/>
            <a:round/>
            <a:headEnd type="triangle" w="med" len="med"/>
            <a:tailEnd type="triangle" w="med" len="med"/>
          </a:ln>
        </p:spPr>
      </p:cxnSp>
      <p:cxnSp>
        <p:nvCxnSpPr>
          <p:cNvPr id="729" name="Google Shape;729;p56"/>
          <p:cNvCxnSpPr>
            <a:stCxn id="716" idx="0"/>
            <a:endCxn id="715" idx="1"/>
          </p:cNvCxnSpPr>
          <p:nvPr/>
        </p:nvCxnSpPr>
        <p:spPr>
          <a:xfrm rot="10800000" flipH="1">
            <a:off x="3487538" y="2980500"/>
            <a:ext cx="3088500" cy="674400"/>
          </a:xfrm>
          <a:prstGeom prst="straightConnector1">
            <a:avLst/>
          </a:prstGeom>
          <a:noFill/>
          <a:ln w="19050" cap="flat" cmpd="sng">
            <a:solidFill>
              <a:srgbClr val="FF0000"/>
            </a:solidFill>
            <a:prstDash val="dash"/>
            <a:round/>
            <a:headEnd type="triangle" w="med" len="med"/>
            <a:tailEnd type="triangle" w="med" len="med"/>
          </a:ln>
        </p:spPr>
      </p:cxnSp>
      <p:cxnSp>
        <p:nvCxnSpPr>
          <p:cNvPr id="730" name="Google Shape;730;p56"/>
          <p:cNvCxnSpPr>
            <a:stCxn id="714" idx="3"/>
            <a:endCxn id="715" idx="1"/>
          </p:cNvCxnSpPr>
          <p:nvPr/>
        </p:nvCxnSpPr>
        <p:spPr>
          <a:xfrm rot="10800000" flipH="1">
            <a:off x="2314550" y="2980700"/>
            <a:ext cx="4261500" cy="247200"/>
          </a:xfrm>
          <a:prstGeom prst="straightConnector1">
            <a:avLst/>
          </a:prstGeom>
          <a:noFill/>
          <a:ln w="19050" cap="flat" cmpd="sng">
            <a:solidFill>
              <a:srgbClr val="FF0000"/>
            </a:solidFill>
            <a:prstDash val="dash"/>
            <a:round/>
            <a:headEnd type="triangle" w="med" len="med"/>
            <a:tailEnd type="triangle" w="med" len="med"/>
          </a:ln>
        </p:spPr>
      </p:cxnSp>
      <p:cxnSp>
        <p:nvCxnSpPr>
          <p:cNvPr id="731" name="Google Shape;731;p56"/>
          <p:cNvCxnSpPr>
            <a:stCxn id="715" idx="2"/>
            <a:endCxn id="721" idx="0"/>
          </p:cNvCxnSpPr>
          <p:nvPr/>
        </p:nvCxnSpPr>
        <p:spPr>
          <a:xfrm>
            <a:off x="7631400" y="3164350"/>
            <a:ext cx="524700" cy="1138200"/>
          </a:xfrm>
          <a:prstGeom prst="straightConnector1">
            <a:avLst/>
          </a:prstGeom>
          <a:noFill/>
          <a:ln w="19050" cap="flat" cmpd="sng">
            <a:solidFill>
              <a:srgbClr val="FF0000"/>
            </a:solidFill>
            <a:prstDash val="dash"/>
            <a:round/>
            <a:headEnd type="none" w="med" len="med"/>
            <a:tailEnd type="triangle" w="med" len="med"/>
          </a:ln>
        </p:spPr>
      </p:cxnSp>
      <p:cxnSp>
        <p:nvCxnSpPr>
          <p:cNvPr id="732" name="Google Shape;732;p56"/>
          <p:cNvCxnSpPr>
            <a:stCxn id="717" idx="2"/>
            <a:endCxn id="721" idx="1"/>
          </p:cNvCxnSpPr>
          <p:nvPr/>
        </p:nvCxnSpPr>
        <p:spPr>
          <a:xfrm>
            <a:off x="5797475" y="4086300"/>
            <a:ext cx="1481400" cy="464100"/>
          </a:xfrm>
          <a:prstGeom prst="straightConnector1">
            <a:avLst/>
          </a:prstGeom>
          <a:noFill/>
          <a:ln w="19050" cap="flat" cmpd="sng">
            <a:solidFill>
              <a:srgbClr val="FF0000"/>
            </a:solidFill>
            <a:prstDash val="dash"/>
            <a:round/>
            <a:headEnd type="none" w="med" len="med"/>
            <a:tailEnd type="triangle" w="med" len="med"/>
          </a:ln>
        </p:spPr>
      </p:cxnSp>
      <p:cxnSp>
        <p:nvCxnSpPr>
          <p:cNvPr id="733" name="Google Shape;733;p56"/>
          <p:cNvCxnSpPr>
            <a:stCxn id="716" idx="2"/>
            <a:endCxn id="721" idx="1"/>
          </p:cNvCxnSpPr>
          <p:nvPr/>
        </p:nvCxnSpPr>
        <p:spPr>
          <a:xfrm>
            <a:off x="3487538" y="4150200"/>
            <a:ext cx="3791100" cy="400200"/>
          </a:xfrm>
          <a:prstGeom prst="straightConnector1">
            <a:avLst/>
          </a:prstGeom>
          <a:noFill/>
          <a:ln w="19050" cap="flat" cmpd="sng">
            <a:solidFill>
              <a:srgbClr val="FF0000"/>
            </a:solidFill>
            <a:prstDash val="dash"/>
            <a:round/>
            <a:headEnd type="none" w="med" len="med"/>
            <a:tailEnd type="triangle" w="med" len="med"/>
          </a:ln>
        </p:spPr>
      </p:cxnSp>
      <p:cxnSp>
        <p:nvCxnSpPr>
          <p:cNvPr id="734" name="Google Shape;734;p56"/>
          <p:cNvCxnSpPr>
            <a:stCxn id="714" idx="2"/>
            <a:endCxn id="721" idx="2"/>
          </p:cNvCxnSpPr>
          <p:nvPr/>
        </p:nvCxnSpPr>
        <p:spPr>
          <a:xfrm rot="-5400000" flipH="1">
            <a:off x="4124300" y="766100"/>
            <a:ext cx="1386300" cy="6677400"/>
          </a:xfrm>
          <a:prstGeom prst="curvedConnector3">
            <a:avLst>
              <a:gd name="adj1" fmla="val 117173"/>
            </a:avLst>
          </a:prstGeom>
          <a:noFill/>
          <a:ln w="19050" cap="flat" cmpd="sng">
            <a:solidFill>
              <a:srgbClr val="FF0000"/>
            </a:solidFill>
            <a:prstDash val="dash"/>
            <a:round/>
            <a:headEnd type="none" w="med" len="med"/>
            <a:tailEnd type="triangle" w="med" len="med"/>
          </a:ln>
        </p:spPr>
      </p:cxnSp>
      <p:sp>
        <p:nvSpPr>
          <p:cNvPr id="735" name="Google Shape;735;p56"/>
          <p:cNvSpPr txBox="1"/>
          <p:nvPr/>
        </p:nvSpPr>
        <p:spPr>
          <a:xfrm>
            <a:off x="12250" y="4595129"/>
            <a:ext cx="3624900" cy="615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Purple: NP-Complete</a:t>
            </a:r>
            <a:endParaRPr/>
          </a:p>
          <a:p>
            <a:pPr marL="0" lvl="0" indent="0" algn="l" rtl="0">
              <a:spcBef>
                <a:spcPts val="0"/>
              </a:spcBef>
              <a:spcAft>
                <a:spcPts val="0"/>
              </a:spcAft>
              <a:buNone/>
            </a:pPr>
            <a:r>
              <a:rPr lang="en"/>
              <a:t>White: NP, not known to be NP complete.</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739"/>
        <p:cNvGrpSpPr/>
        <p:nvPr/>
      </p:nvGrpSpPr>
      <p:grpSpPr>
        <a:xfrm>
          <a:off x="0" y="0"/>
          <a:ext cx="0" cy="0"/>
          <a:chOff x="0" y="0"/>
          <a:chExt cx="0" cy="0"/>
        </a:xfrm>
      </p:grpSpPr>
      <p:sp>
        <p:nvSpPr>
          <p:cNvPr id="740" name="Google Shape;740;p5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Fun Fact: Mathematical Proofs Are in NP!</a:t>
            </a:r>
            <a:endParaRPr/>
          </a:p>
        </p:txBody>
      </p:sp>
      <p:sp>
        <p:nvSpPr>
          <p:cNvPr id="741" name="Google Shape;741;p57"/>
          <p:cNvSpPr txBox="1">
            <a:spLocks noGrp="1"/>
          </p:cNvSpPr>
          <p:nvPr>
            <p:ph type="body" idx="1"/>
          </p:nvPr>
        </p:nvSpPr>
        <p:spPr>
          <a:xfrm>
            <a:off x="243000" y="556500"/>
            <a:ext cx="8443800" cy="24516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Example of NP problem: Is there a proof that the Riemann Hypothesis is true?</a:t>
            </a:r>
            <a:endParaRPr/>
          </a:p>
          <a:p>
            <a:pPr marL="457200" lvl="0" indent="-355600" algn="l" rtl="0">
              <a:spcBef>
                <a:spcPts val="600"/>
              </a:spcBef>
              <a:spcAft>
                <a:spcPts val="0"/>
              </a:spcAft>
              <a:buSzPts val="2000"/>
              <a:buChar char="●"/>
            </a:pPr>
            <a:r>
              <a:rPr lang="en"/>
              <a:t>A yes answer can be easily verified (we just need to check the proof).</a:t>
            </a:r>
            <a:endParaRPr/>
          </a:p>
          <a:p>
            <a:pPr marL="0" lvl="0" indent="0" algn="l" rtl="0">
              <a:spcBef>
                <a:spcPts val="600"/>
              </a:spcBef>
              <a:spcAft>
                <a:spcPts val="0"/>
              </a:spcAft>
              <a:buNone/>
            </a:pPr>
            <a:endParaRPr/>
          </a:p>
          <a:p>
            <a:pPr marL="0" lvl="0" indent="0" algn="l" rtl="0">
              <a:spcBef>
                <a:spcPts val="600"/>
              </a:spcBef>
              <a:spcAft>
                <a:spcPts val="0"/>
              </a:spcAft>
              <a:buNone/>
            </a:pPr>
            <a:r>
              <a:rPr lang="en"/>
              <a:t>If P=NP, then mathematical proof can be automated! </a:t>
            </a:r>
            <a:endParaRPr/>
          </a:p>
          <a:p>
            <a:pPr marL="457200" lvl="0" indent="-355600" algn="l" rtl="0">
              <a:spcBef>
                <a:spcPts val="600"/>
              </a:spcBef>
              <a:spcAft>
                <a:spcPts val="0"/>
              </a:spcAft>
              <a:buSzPts val="2000"/>
              <a:buChar char="●"/>
            </a:pPr>
            <a:r>
              <a:rPr lang="en"/>
              <a:t>P=NP means checking a proof is roughly as easy as creating the proof.</a:t>
            </a:r>
            <a:endParaRPr/>
          </a:p>
          <a:p>
            <a:pPr marL="457200" lvl="0" indent="-355600" algn="l" rtl="0">
              <a:spcBef>
                <a:spcPts val="0"/>
              </a:spcBef>
              <a:spcAft>
                <a:spcPts val="0"/>
              </a:spcAft>
              <a:buSzPts val="2000"/>
              <a:buChar char="●"/>
            </a:pPr>
            <a:r>
              <a:rPr lang="en"/>
              <a:t>First observed informally by Kurt Gödel himself.</a:t>
            </a:r>
            <a:endParaRPr/>
          </a:p>
        </p:txBody>
      </p:sp>
      <p:sp>
        <p:nvSpPr>
          <p:cNvPr id="742" name="Google Shape;742;p57"/>
          <p:cNvSpPr/>
          <p:nvPr/>
        </p:nvSpPr>
        <p:spPr>
          <a:xfrm>
            <a:off x="243000" y="3149900"/>
            <a:ext cx="8779800" cy="1828200"/>
          </a:xfrm>
          <a:prstGeom prst="rect">
            <a:avLst/>
          </a:prstGeom>
          <a:solidFill>
            <a:srgbClr val="F3F3F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en" sz="2000" i="1">
                <a:latin typeface="Calibri"/>
                <a:ea typeface="Calibri"/>
                <a:cs typeface="Calibri"/>
                <a:sym typeface="Calibri"/>
              </a:rPr>
              <a:t>“[A linear or quadratic-time procedure for what we now call NP complete problems would have] consequences of the greatest magnitude. [For such a procedure] would clearly indicate that, despite the unsolvability of the Entscheidungsproblem, the mental effort of the mathematician in the case of yes-or-no questions could be completely replaced by machines.” </a:t>
            </a:r>
            <a:r>
              <a:rPr lang="en" sz="2000" i="1"/>
              <a:t>- </a:t>
            </a:r>
            <a:r>
              <a:rPr lang="en" sz="2000" i="1">
                <a:solidFill>
                  <a:srgbClr val="BE0712"/>
                </a:solidFill>
              </a:rPr>
              <a:t>Kurt Gödel</a:t>
            </a:r>
            <a:endParaRPr sz="2000"/>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58"/>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One of These Things, Is Not Like The Others</a:t>
            </a:r>
            <a:endParaRPr/>
          </a:p>
        </p:txBody>
      </p:sp>
      <p:sp>
        <p:nvSpPr>
          <p:cNvPr id="748" name="Google Shape;748;p58"/>
          <p:cNvSpPr txBox="1">
            <a:spLocks noGrp="1"/>
          </p:cNvSpPr>
          <p:nvPr>
            <p:ph type="body" idx="1"/>
          </p:nvPr>
        </p:nvSpPr>
        <p:spPr>
          <a:xfrm>
            <a:off x="243000" y="556500"/>
            <a:ext cx="8443800" cy="3220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In 2000, the Clay Mathematics Institute set up $1,000,000 prizes for the solution of each of </a:t>
            </a:r>
            <a:r>
              <a:rPr lang="en" u="sng">
                <a:solidFill>
                  <a:schemeClr val="hlink"/>
                </a:solidFill>
                <a:hlinkClick r:id="rId3"/>
              </a:rPr>
              <a:t>seven problems.</a:t>
            </a:r>
            <a:endParaRPr/>
          </a:p>
          <a:p>
            <a:pPr marL="0" lvl="0" indent="0" algn="l" rtl="0">
              <a:spcBef>
                <a:spcPts val="600"/>
              </a:spcBef>
              <a:spcAft>
                <a:spcPts val="0"/>
              </a:spcAft>
              <a:buNone/>
            </a:pPr>
            <a:endParaRPr/>
          </a:p>
          <a:p>
            <a:pPr marL="0" lvl="0" indent="0" algn="l" rtl="0">
              <a:spcBef>
                <a:spcPts val="600"/>
              </a:spcBef>
              <a:spcAft>
                <a:spcPts val="0"/>
              </a:spcAft>
              <a:buNone/>
            </a:pPr>
            <a:r>
              <a:rPr lang="en"/>
              <a:t>Millenium Prize Problems.</a:t>
            </a:r>
            <a:endParaRPr/>
          </a:p>
          <a:p>
            <a:pPr marL="457200" lvl="0" indent="-355600" algn="l" rtl="0">
              <a:spcBef>
                <a:spcPts val="600"/>
              </a:spcBef>
              <a:spcAft>
                <a:spcPts val="0"/>
              </a:spcAft>
              <a:buSzPts val="2000"/>
              <a:buChar char="●"/>
            </a:pPr>
            <a:r>
              <a:rPr lang="en"/>
              <a:t>Hodge conjecture</a:t>
            </a:r>
            <a:endParaRPr/>
          </a:p>
          <a:p>
            <a:pPr marL="457200" lvl="0" indent="-355600" algn="l" rtl="0">
              <a:spcBef>
                <a:spcPts val="0"/>
              </a:spcBef>
              <a:spcAft>
                <a:spcPts val="0"/>
              </a:spcAft>
              <a:buSzPts val="2000"/>
              <a:buChar char="●"/>
            </a:pPr>
            <a:r>
              <a:rPr lang="en"/>
              <a:t>Poincare conjecture (solved!)</a:t>
            </a:r>
            <a:endParaRPr/>
          </a:p>
          <a:p>
            <a:pPr marL="457200" lvl="0" indent="-355600" algn="l" rtl="0">
              <a:spcBef>
                <a:spcPts val="0"/>
              </a:spcBef>
              <a:spcAft>
                <a:spcPts val="0"/>
              </a:spcAft>
              <a:buSzPts val="2000"/>
              <a:buChar char="●"/>
            </a:pPr>
            <a:r>
              <a:rPr lang="en"/>
              <a:t>Riemann hypothesis</a:t>
            </a:r>
            <a:endParaRPr/>
          </a:p>
          <a:p>
            <a:pPr marL="457200" lvl="0" indent="-355600" algn="l" rtl="0">
              <a:spcBef>
                <a:spcPts val="0"/>
              </a:spcBef>
              <a:spcAft>
                <a:spcPts val="0"/>
              </a:spcAft>
              <a:buSzPts val="2000"/>
              <a:buChar char="●"/>
            </a:pPr>
            <a:r>
              <a:rPr lang="en"/>
              <a:t>Yang-Mills existence and mass gap</a:t>
            </a:r>
            <a:endParaRPr/>
          </a:p>
          <a:p>
            <a:pPr marL="457200" lvl="0" indent="-355600" algn="l" rtl="0">
              <a:spcBef>
                <a:spcPts val="0"/>
              </a:spcBef>
              <a:spcAft>
                <a:spcPts val="0"/>
              </a:spcAft>
              <a:buSzPts val="2000"/>
              <a:buChar char="●"/>
            </a:pPr>
            <a:r>
              <a:rPr lang="en"/>
              <a:t>Navier-Stokes existence and smoothness</a:t>
            </a:r>
            <a:endParaRPr/>
          </a:p>
          <a:p>
            <a:pPr marL="457200" lvl="0" indent="-355600" algn="l" rtl="0">
              <a:spcBef>
                <a:spcPts val="0"/>
              </a:spcBef>
              <a:spcAft>
                <a:spcPts val="0"/>
              </a:spcAft>
              <a:buSzPts val="2000"/>
              <a:buChar char="●"/>
            </a:pPr>
            <a:r>
              <a:rPr lang="en"/>
              <a:t>Birch and Swinnerton-dyer conjecture</a:t>
            </a:r>
            <a:endParaRPr/>
          </a:p>
          <a:p>
            <a:pPr marL="457200" lvl="0" indent="-355600" algn="l" rtl="0">
              <a:spcBef>
                <a:spcPts val="0"/>
              </a:spcBef>
              <a:spcAft>
                <a:spcPts val="0"/>
              </a:spcAft>
              <a:buSzPts val="2000"/>
              <a:buChar char="●"/>
            </a:pPr>
            <a:r>
              <a:rPr lang="en"/>
              <a:t>P=NP</a:t>
            </a:r>
            <a:endParaRPr/>
          </a:p>
          <a:p>
            <a:pPr marL="914400" lvl="1" indent="-355600" algn="l" rtl="0">
              <a:spcBef>
                <a:spcPts val="0"/>
              </a:spcBef>
              <a:spcAft>
                <a:spcPts val="0"/>
              </a:spcAft>
              <a:buSzPts val="2000"/>
              <a:buChar char="○"/>
            </a:pPr>
            <a:r>
              <a:rPr lang="en"/>
              <a:t>If true, proof might allow you to trivially solve all of these problems.</a:t>
            </a:r>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59"/>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Question #2ST-E: Space and Time Bounded Compression</a:t>
            </a:r>
            <a:endParaRPr/>
          </a:p>
        </p:txBody>
      </p:sp>
      <p:sp>
        <p:nvSpPr>
          <p:cNvPr id="754" name="Google Shape;754;p59"/>
          <p:cNvSpPr txBox="1">
            <a:spLocks noGrp="1"/>
          </p:cNvSpPr>
          <p:nvPr>
            <p:ph type="body" idx="1"/>
          </p:nvPr>
        </p:nvSpPr>
        <p:spPr>
          <a:xfrm>
            <a:off x="243000" y="556500"/>
            <a:ext cx="8844600" cy="198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Back to our earlier quest:</a:t>
            </a:r>
            <a:endParaRPr/>
          </a:p>
          <a:p>
            <a:pPr marL="457200" lvl="0" indent="-355600" algn="l" rtl="0">
              <a:spcBef>
                <a:spcPts val="0"/>
              </a:spcBef>
              <a:spcAft>
                <a:spcPts val="0"/>
              </a:spcAft>
              <a:buSzPts val="2000"/>
              <a:buChar char="●"/>
            </a:pPr>
            <a:r>
              <a:rPr lang="en"/>
              <a:t>Since Space/Time Bounded Compression can be reduced to 3SAT (or LONGEST_PATH or INDSET or any other NP complete problem), an efficient solution to any NP complete problem would act as a compression algorithm.</a:t>
            </a:r>
            <a:endParaRPr/>
          </a:p>
        </p:txBody>
      </p:sp>
      <p:grpSp>
        <p:nvGrpSpPr>
          <p:cNvPr id="755" name="Google Shape;755;p59"/>
          <p:cNvGrpSpPr/>
          <p:nvPr/>
        </p:nvGrpSpPr>
        <p:grpSpPr>
          <a:xfrm>
            <a:off x="455063" y="3789595"/>
            <a:ext cx="2560500" cy="1270170"/>
            <a:chOff x="456088" y="3789595"/>
            <a:chExt cx="2560500" cy="1270170"/>
          </a:xfrm>
        </p:grpSpPr>
        <p:sp>
          <p:nvSpPr>
            <p:cNvPr id="756" name="Google Shape;756;p59"/>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 S bits</a:t>
              </a:r>
              <a:endParaRPr/>
            </a:p>
          </p:txBody>
        </p:sp>
        <p:grpSp>
          <p:nvGrpSpPr>
            <p:cNvPr id="757" name="Google Shape;757;p59"/>
            <p:cNvGrpSpPr/>
            <p:nvPr/>
          </p:nvGrpSpPr>
          <p:grpSpPr>
            <a:xfrm>
              <a:off x="456088" y="3789595"/>
              <a:ext cx="2560500" cy="902400"/>
              <a:chOff x="555150" y="2621150"/>
              <a:chExt cx="2560500" cy="902400"/>
            </a:xfrm>
          </p:grpSpPr>
          <p:sp>
            <p:nvSpPr>
              <p:cNvPr id="758" name="Google Shape;758;p59"/>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9"/>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760" name="Google Shape;760;p59"/>
              <p:cNvSpPr txBox="1"/>
              <p:nvPr/>
            </p:nvSpPr>
            <p:spPr>
              <a:xfrm>
                <a:off x="694888" y="3094655"/>
                <a:ext cx="2335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SpaceBoundedHP.java</a:t>
                </a:r>
                <a:endParaRPr/>
              </a:p>
            </p:txBody>
          </p:sp>
        </p:grpSp>
      </p:grpSp>
      <p:sp>
        <p:nvSpPr>
          <p:cNvPr id="761" name="Google Shape;761;p59"/>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762" name="Google Shape;762;p59"/>
          <p:cNvGrpSpPr/>
          <p:nvPr/>
        </p:nvGrpSpPr>
        <p:grpSpPr>
          <a:xfrm>
            <a:off x="6408266" y="3713393"/>
            <a:ext cx="2466900" cy="1055155"/>
            <a:chOff x="6220916" y="3634168"/>
            <a:chExt cx="2466900" cy="1055155"/>
          </a:xfrm>
        </p:grpSpPr>
        <p:sp>
          <p:nvSpPr>
            <p:cNvPr id="763" name="Google Shape;763;p59"/>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764" name="Google Shape;764;p59"/>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765" name="Google Shape;765;p59"/>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766" name="Google Shape;766;p59"/>
          <p:cNvCxnSpPr>
            <a:stCxn id="758" idx="3"/>
            <a:endCxn id="76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767" name="Google Shape;767;p59"/>
          <p:cNvCxnSpPr>
            <a:stCxn id="761" idx="3"/>
            <a:endCxn id="764"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768" name="Google Shape;768;p59"/>
          <p:cNvSpPr/>
          <p:nvPr/>
        </p:nvSpPr>
        <p:spPr>
          <a:xfrm>
            <a:off x="4197675" y="2758850"/>
            <a:ext cx="19941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Efficient Space/Time Bounded</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Compression</a:t>
            </a:r>
            <a:endParaRPr/>
          </a:p>
        </p:txBody>
      </p:sp>
      <p:cxnSp>
        <p:nvCxnSpPr>
          <p:cNvPr id="769" name="Google Shape;769;p59"/>
          <p:cNvCxnSpPr>
            <a:stCxn id="764" idx="3"/>
            <a:endCxn id="768" idx="3"/>
          </p:cNvCxnSpPr>
          <p:nvPr/>
        </p:nvCxnSpPr>
        <p:spPr>
          <a:xfrm rot="10800000">
            <a:off x="6191675" y="3133902"/>
            <a:ext cx="2247600" cy="1103400"/>
          </a:xfrm>
          <a:prstGeom prst="bentConnector3">
            <a:avLst>
              <a:gd name="adj1" fmla="val -10595"/>
            </a:avLst>
          </a:prstGeom>
          <a:noFill/>
          <a:ln w="19050" cap="flat" cmpd="sng">
            <a:solidFill>
              <a:schemeClr val="dk2"/>
            </a:solidFill>
            <a:prstDash val="solid"/>
            <a:round/>
            <a:headEnd type="none" w="med" len="med"/>
            <a:tailEnd type="triangle" w="med" len="med"/>
          </a:ln>
        </p:spPr>
      </p:cxnSp>
      <p:cxnSp>
        <p:nvCxnSpPr>
          <p:cNvPr id="770" name="Google Shape;770;p59"/>
          <p:cNvCxnSpPr>
            <a:stCxn id="768" idx="1"/>
            <a:endCxn id="758" idx="0"/>
          </p:cNvCxnSpPr>
          <p:nvPr/>
        </p:nvCxnSpPr>
        <p:spPr>
          <a:xfrm flipH="1">
            <a:off x="1735275" y="3133850"/>
            <a:ext cx="2462400" cy="655800"/>
          </a:xfrm>
          <a:prstGeom prst="bentConnector2">
            <a:avLst/>
          </a:prstGeom>
          <a:noFill/>
          <a:ln w="19050" cap="flat" cmpd="sng">
            <a:solidFill>
              <a:schemeClr val="dk2"/>
            </a:solidFill>
            <a:prstDash val="solid"/>
            <a:round/>
            <a:headEnd type="none" w="med" len="med"/>
            <a:tailEnd type="triangle" w="med" len="med"/>
          </a:ln>
        </p:spPr>
      </p:cxnSp>
      <p:cxnSp>
        <p:nvCxnSpPr>
          <p:cNvPr id="771" name="Google Shape;771;p59"/>
          <p:cNvCxnSpPr/>
          <p:nvPr/>
        </p:nvCxnSpPr>
        <p:spPr>
          <a:xfrm>
            <a:off x="48359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772" name="Google Shape;772;p59"/>
          <p:cNvSpPr txBox="1"/>
          <p:nvPr/>
        </p:nvSpPr>
        <p:spPr>
          <a:xfrm>
            <a:off x="48087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773" name="Google Shape;773;p59"/>
          <p:cNvCxnSpPr/>
          <p:nvPr/>
        </p:nvCxnSpPr>
        <p:spPr>
          <a:xfrm>
            <a:off x="5674175" y="2544925"/>
            <a:ext cx="0" cy="213900"/>
          </a:xfrm>
          <a:prstGeom prst="straightConnector1">
            <a:avLst/>
          </a:prstGeom>
          <a:noFill/>
          <a:ln w="19050" cap="flat" cmpd="sng">
            <a:solidFill>
              <a:schemeClr val="dk2"/>
            </a:solidFill>
            <a:prstDash val="solid"/>
            <a:round/>
            <a:headEnd type="none" w="med" len="med"/>
            <a:tailEnd type="triangle" w="med" len="med"/>
          </a:ln>
        </p:spPr>
      </p:cxnSp>
      <p:sp>
        <p:nvSpPr>
          <p:cNvPr id="774" name="Google Shape;774;p59"/>
          <p:cNvSpPr txBox="1"/>
          <p:nvPr/>
        </p:nvSpPr>
        <p:spPr>
          <a:xfrm>
            <a:off x="5646928" y="2407626"/>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sp>
        <p:nvSpPr>
          <p:cNvPr id="775" name="Google Shape;775;p59"/>
          <p:cNvSpPr txBox="1"/>
          <p:nvPr/>
        </p:nvSpPr>
        <p:spPr>
          <a:xfrm>
            <a:off x="3569300" y="4526125"/>
            <a:ext cx="27741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executes ≤ T lines of bytecode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779"/>
        <p:cNvGrpSpPr/>
        <p:nvPr/>
      </p:nvGrpSpPr>
      <p:grpSpPr>
        <a:xfrm>
          <a:off x="0" y="0"/>
          <a:ext cx="0" cy="0"/>
          <a:chOff x="0" y="0"/>
          <a:chExt cx="0" cy="0"/>
        </a:xfrm>
      </p:grpSpPr>
      <p:sp>
        <p:nvSpPr>
          <p:cNvPr id="780" name="Google Shape;780;p60"/>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Clr>
                <a:schemeClr val="dk1"/>
              </a:buClr>
              <a:buSzPts val="1100"/>
              <a:buFont typeface="Arial"/>
              <a:buNone/>
            </a:pPr>
            <a:r>
              <a:rPr lang="en"/>
              <a:t>Even More Impressive Consequences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None/>
            </a:pPr>
            <a:r>
              <a:rPr lang="en"/>
              <a:t>Even More Impressive Consequences</a:t>
            </a:r>
            <a:endParaRPr/>
          </a:p>
        </p:txBody>
      </p:sp>
      <p:pic>
        <p:nvPicPr>
          <p:cNvPr id="781" name="Google Shape;781;p60"/>
          <p:cNvPicPr preferRelativeResize="0"/>
          <p:nvPr/>
        </p:nvPicPr>
        <p:blipFill>
          <a:blip r:embed="rId3">
            <a:alphaModFix/>
          </a:blip>
          <a:stretch>
            <a:fillRect/>
          </a:stretch>
        </p:blipFill>
        <p:spPr>
          <a:xfrm>
            <a:off x="6677025" y="12133"/>
            <a:ext cx="2466975" cy="1847850"/>
          </a:xfrm>
          <a:prstGeom prst="rect">
            <a:avLst/>
          </a:prstGeom>
          <a:noFill/>
          <a:ln>
            <a:noFill/>
          </a:ln>
        </p:spPr>
      </p:pic>
      <p:sp>
        <p:nvSpPr>
          <p:cNvPr id="782" name="Google Shape;782;p60"/>
          <p:cNvSpPr txBox="1"/>
          <p:nvPr/>
        </p:nvSpPr>
        <p:spPr>
          <a:xfrm>
            <a:off x="119250" y="759200"/>
            <a:ext cx="8691300" cy="4196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i="1"/>
              <a:t>“I have heard it said, with a straight face, that a proof of P = NP would </a:t>
            </a:r>
            <a:endParaRPr sz="1600" i="1"/>
          </a:p>
          <a:p>
            <a:pPr marL="0" lvl="0" indent="0" algn="l" rtl="0">
              <a:spcBef>
                <a:spcPts val="0"/>
              </a:spcBef>
              <a:spcAft>
                <a:spcPts val="0"/>
              </a:spcAft>
              <a:buNone/>
            </a:pPr>
            <a:r>
              <a:rPr lang="en" sz="1600" i="1"/>
              <a:t>be important because it would let airlines schedule their flights better, or </a:t>
            </a:r>
            <a:endParaRPr sz="1600" i="1"/>
          </a:p>
          <a:p>
            <a:pPr marL="0" lvl="0" indent="0" algn="l" rtl="0">
              <a:spcBef>
                <a:spcPts val="0"/>
              </a:spcBef>
              <a:spcAft>
                <a:spcPts val="0"/>
              </a:spcAft>
              <a:buNone/>
            </a:pPr>
            <a:r>
              <a:rPr lang="en" sz="1600" i="1"/>
              <a:t>shipping companies pack more boxes in their trucks! </a:t>
            </a:r>
            <a:endParaRPr sz="1600" i="1"/>
          </a:p>
          <a:p>
            <a:pPr marL="0" lvl="0" indent="0" algn="l" rtl="0">
              <a:spcBef>
                <a:spcPts val="0"/>
              </a:spcBef>
              <a:spcAft>
                <a:spcPts val="0"/>
              </a:spcAft>
              <a:buNone/>
            </a:pPr>
            <a:endParaRPr sz="1600" i="1"/>
          </a:p>
          <a:p>
            <a:pPr marL="0" lvl="0" indent="0" algn="l" rtl="0">
              <a:spcBef>
                <a:spcPts val="0"/>
              </a:spcBef>
              <a:spcAft>
                <a:spcPts val="0"/>
              </a:spcAft>
              <a:buNone/>
            </a:pPr>
            <a:r>
              <a:rPr lang="en" sz="1600" i="1"/>
              <a:t>If [P = NP], then we could quickly find the smallest Boolean circuits that output (say) a table of historical stock market data, or the human genome.... It seems entirely conceivable that, by analyzing these circuits, we could make an easy fortune on Wall Street, or retrace evolution... For broadly speaking, that which we can compress we can understand, and that which we can understand we can predict. </a:t>
            </a:r>
            <a:endParaRPr sz="1600" i="1"/>
          </a:p>
          <a:p>
            <a:pPr marL="0" lvl="0" indent="0" algn="l" rtl="0">
              <a:spcBef>
                <a:spcPts val="0"/>
              </a:spcBef>
              <a:spcAft>
                <a:spcPts val="0"/>
              </a:spcAft>
              <a:buNone/>
            </a:pPr>
            <a:endParaRPr sz="1600" i="1"/>
          </a:p>
          <a:p>
            <a:pPr marL="0" lvl="0" indent="0" algn="l" rtl="0">
              <a:spcBef>
                <a:spcPts val="0"/>
              </a:spcBef>
              <a:spcAft>
                <a:spcPts val="0"/>
              </a:spcAft>
              <a:buNone/>
            </a:pPr>
            <a:r>
              <a:rPr lang="en" sz="1600" i="1"/>
              <a:t>So if we could solve the general case—if knowing something was tantamount to knowing the shortest efficient description of it—then we would be almost like gods. [Assuming P ≠ NP] is the belief that such power will be forever beyond our reach.”</a:t>
            </a:r>
            <a:endParaRPr sz="1600" i="1"/>
          </a:p>
          <a:p>
            <a:pPr marL="0" lvl="0" indent="0" algn="l" rtl="0">
              <a:spcBef>
                <a:spcPts val="0"/>
              </a:spcBef>
              <a:spcAft>
                <a:spcPts val="0"/>
              </a:spcAft>
              <a:buNone/>
            </a:pPr>
            <a:endParaRPr sz="1600" i="1"/>
          </a:p>
          <a:p>
            <a:pPr marL="0" lvl="0" indent="0" algn="l" rtl="0">
              <a:spcBef>
                <a:spcPts val="0"/>
              </a:spcBef>
              <a:spcAft>
                <a:spcPts val="0"/>
              </a:spcAft>
              <a:buNone/>
            </a:pPr>
            <a:r>
              <a:rPr lang="en" sz="1600" i="1"/>
              <a:t>- </a:t>
            </a:r>
            <a:r>
              <a:rPr lang="en" sz="1600"/>
              <a:t>Scott Aaronson</a:t>
            </a:r>
            <a:r>
              <a:rPr lang="en" sz="1600" i="1"/>
              <a:t> </a:t>
            </a:r>
            <a:r>
              <a:rPr lang="en" sz="1600" i="1" u="sng">
                <a:solidFill>
                  <a:schemeClr val="hlink"/>
                </a:solidFill>
                <a:hlinkClick r:id="rId4"/>
              </a:rPr>
              <a:t>http://www.scottaaronson.com/papers/npcomplete.pdf</a:t>
            </a:r>
            <a:endParaRPr sz="1600" i="1"/>
          </a:p>
          <a:p>
            <a:pPr marL="0" lvl="0" indent="0" algn="l" rtl="0">
              <a:spcBef>
                <a:spcPts val="0"/>
              </a:spcBef>
              <a:spcAft>
                <a:spcPts val="0"/>
              </a:spcAft>
              <a:buNone/>
            </a:pPr>
            <a:endParaRPr sz="1600" i="1"/>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D9EAD3"/>
        </a:solidFill>
        <a:effectLst/>
      </p:bgPr>
    </p:bg>
    <p:spTree>
      <p:nvGrpSpPr>
        <p:cNvPr id="1" name="Shape 786"/>
        <p:cNvGrpSpPr/>
        <p:nvPr/>
      </p:nvGrpSpPr>
      <p:grpSpPr>
        <a:xfrm>
          <a:off x="0" y="0"/>
          <a:ext cx="0" cy="0"/>
          <a:chOff x="0" y="0"/>
          <a:chExt cx="0" cy="0"/>
        </a:xfrm>
      </p:grpSpPr>
      <p:sp>
        <p:nvSpPr>
          <p:cNvPr id="787" name="Google Shape;787;p61"/>
          <p:cNvSpPr txBox="1">
            <a:spLocks noGrp="1"/>
          </p:cNvSpPr>
          <p:nvPr>
            <p:ph type="title"/>
          </p:nvPr>
        </p:nvSpPr>
        <p:spPr>
          <a:xfrm>
            <a:off x="928950" y="1735200"/>
            <a:ext cx="7286100" cy="1673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4800"/>
              <a:t>Does Short = Comprehensible? (Extra)</a:t>
            </a:r>
            <a:endParaRPr sz="4800"/>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791"/>
        <p:cNvGrpSpPr/>
        <p:nvPr/>
      </p:nvGrpSpPr>
      <p:grpSpPr>
        <a:xfrm>
          <a:off x="0" y="0"/>
          <a:ext cx="0" cy="0"/>
          <a:chOff x="0" y="0"/>
          <a:chExt cx="0" cy="0"/>
        </a:xfrm>
      </p:grpSpPr>
      <p:sp>
        <p:nvSpPr>
          <p:cNvPr id="792" name="Google Shape;792;p62"/>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Back to Question #1: Comprehensible Compression</a:t>
            </a:r>
            <a:endParaRPr/>
          </a:p>
        </p:txBody>
      </p:sp>
      <p:sp>
        <p:nvSpPr>
          <p:cNvPr id="793" name="Google Shape;793;p62"/>
          <p:cNvSpPr txBox="1">
            <a:spLocks noGrp="1"/>
          </p:cNvSpPr>
          <p:nvPr>
            <p:ph type="body" idx="1"/>
          </p:nvPr>
        </p:nvSpPr>
        <p:spPr>
          <a:xfrm>
            <a:off x="243000" y="5565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Earlier, we’d hoped for “comprehensible compression”.</a:t>
            </a:r>
            <a:endParaRPr/>
          </a:p>
          <a:p>
            <a:pPr marL="0" lvl="0" indent="0" algn="l" rtl="0">
              <a:spcBef>
                <a:spcPts val="0"/>
              </a:spcBef>
              <a:spcAft>
                <a:spcPts val="0"/>
              </a:spcAft>
              <a:buNone/>
            </a:pPr>
            <a:endParaRPr/>
          </a:p>
          <a:p>
            <a:pPr marL="0" lvl="0" indent="0" algn="l" rtl="0">
              <a:spcBef>
                <a:spcPts val="0"/>
              </a:spcBef>
              <a:spcAft>
                <a:spcPts val="0"/>
              </a:spcAft>
              <a:buNone/>
            </a:pPr>
            <a:r>
              <a:rPr lang="en"/>
              <a:t>Scott Aaronson earlier made an implicit conjecture that a short program will also be comprehensible.</a:t>
            </a:r>
            <a:endParaRPr/>
          </a:p>
          <a:p>
            <a:pPr marL="457200" lvl="0" indent="-355600" algn="l" rtl="0">
              <a:spcBef>
                <a:spcPts val="0"/>
              </a:spcBef>
              <a:spcAft>
                <a:spcPts val="0"/>
              </a:spcAft>
              <a:buSzPts val="2000"/>
              <a:buChar char="●"/>
            </a:pPr>
            <a:r>
              <a:rPr lang="en"/>
              <a:t>This seems feasible (but not obvious) to me.</a:t>
            </a:r>
            <a:endParaRPr/>
          </a:p>
          <a:p>
            <a:pPr marL="457200" lvl="0" indent="-355600" algn="l" rtl="0">
              <a:spcBef>
                <a:spcPts val="0"/>
              </a:spcBef>
              <a:spcAft>
                <a:spcPts val="0"/>
              </a:spcAft>
              <a:buSzPts val="2000"/>
              <a:buChar char="●"/>
            </a:pPr>
            <a:r>
              <a:rPr lang="en"/>
              <a:t>A short program will probably exhibit hierarchy and structure.</a:t>
            </a:r>
            <a:endParaRPr/>
          </a:p>
          <a:p>
            <a:pPr marL="914400" lvl="1" indent="-355600" algn="l" rtl="0">
              <a:spcBef>
                <a:spcPts val="0"/>
              </a:spcBef>
              <a:spcAft>
                <a:spcPts val="0"/>
              </a:spcAft>
              <a:buSzPts val="2000"/>
              <a:buChar char="○"/>
            </a:pPr>
            <a:r>
              <a:rPr lang="en"/>
              <a:t>Example might even look like HugPlant.java.</a:t>
            </a:r>
            <a:endParaRPr/>
          </a:p>
        </p:txBody>
      </p:sp>
      <p:grpSp>
        <p:nvGrpSpPr>
          <p:cNvPr id="794" name="Google Shape;794;p62"/>
          <p:cNvGrpSpPr/>
          <p:nvPr/>
        </p:nvGrpSpPr>
        <p:grpSpPr>
          <a:xfrm>
            <a:off x="455063" y="3789595"/>
            <a:ext cx="2789238" cy="1270170"/>
            <a:chOff x="456088" y="3789595"/>
            <a:chExt cx="2789238" cy="1270170"/>
          </a:xfrm>
        </p:grpSpPr>
        <p:sp>
          <p:nvSpPr>
            <p:cNvPr id="795" name="Google Shape;795;p62"/>
            <p:cNvSpPr txBox="1"/>
            <p:nvPr/>
          </p:nvSpPr>
          <p:spPr>
            <a:xfrm>
              <a:off x="1042143" y="4638565"/>
              <a:ext cx="13884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29,432 bits</a:t>
              </a:r>
              <a:endParaRPr/>
            </a:p>
          </p:txBody>
        </p:sp>
        <p:grpSp>
          <p:nvGrpSpPr>
            <p:cNvPr id="796" name="Google Shape;796;p62"/>
            <p:cNvGrpSpPr/>
            <p:nvPr/>
          </p:nvGrpSpPr>
          <p:grpSpPr>
            <a:xfrm>
              <a:off x="456088" y="3789595"/>
              <a:ext cx="2789238" cy="902400"/>
              <a:chOff x="555150" y="2621150"/>
              <a:chExt cx="2789238" cy="902400"/>
            </a:xfrm>
          </p:grpSpPr>
          <p:sp>
            <p:nvSpPr>
              <p:cNvPr id="797" name="Google Shape;797;p62"/>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62"/>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799" name="Google Shape;799;p62"/>
              <p:cNvSpPr txBox="1"/>
              <p:nvPr/>
            </p:nvSpPr>
            <p:spPr>
              <a:xfrm>
                <a:off x="961788" y="3094655"/>
                <a:ext cx="23826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ReadableHP.java</a:t>
                </a:r>
                <a:endParaRPr/>
              </a:p>
            </p:txBody>
          </p:sp>
        </p:grpSp>
      </p:grpSp>
      <p:sp>
        <p:nvSpPr>
          <p:cNvPr id="800" name="Google Shape;800;p62"/>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801" name="Google Shape;801;p62"/>
          <p:cNvGrpSpPr/>
          <p:nvPr/>
        </p:nvGrpSpPr>
        <p:grpSpPr>
          <a:xfrm>
            <a:off x="6408266" y="3713393"/>
            <a:ext cx="2466900" cy="1055155"/>
            <a:chOff x="6220916" y="3634168"/>
            <a:chExt cx="2466900" cy="1055155"/>
          </a:xfrm>
        </p:grpSpPr>
        <p:sp>
          <p:nvSpPr>
            <p:cNvPr id="802" name="Google Shape;802;p62"/>
            <p:cNvSpPr txBox="1"/>
            <p:nvPr/>
          </p:nvSpPr>
          <p:spPr>
            <a:xfrm>
              <a:off x="6411871" y="4268124"/>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8,389,584 bits</a:t>
              </a:r>
              <a:endParaRPr/>
            </a:p>
          </p:txBody>
        </p:sp>
        <p:sp>
          <p:nvSpPr>
            <p:cNvPr id="803" name="Google Shape;803;p62"/>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0100001001001101...</a:t>
              </a:r>
              <a:endParaRPr/>
            </a:p>
          </p:txBody>
        </p:sp>
        <p:sp>
          <p:nvSpPr>
            <p:cNvPr id="804" name="Google Shape;804;p62"/>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HugPlant.bmp</a:t>
              </a:r>
              <a:endParaRPr/>
            </a:p>
          </p:txBody>
        </p:sp>
      </p:grpSp>
      <p:cxnSp>
        <p:nvCxnSpPr>
          <p:cNvPr id="805" name="Google Shape;805;p62"/>
          <p:cNvCxnSpPr>
            <a:stCxn id="797" idx="3"/>
            <a:endCxn id="800"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806" name="Google Shape;806;p62"/>
          <p:cNvCxnSpPr>
            <a:stCxn id="800" idx="3"/>
            <a:endCxn id="803"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807" name="Google Shape;807;p62"/>
          <p:cNvSpPr/>
          <p:nvPr/>
        </p:nvSpPr>
        <p:spPr>
          <a:xfrm>
            <a:off x="4272475" y="2835175"/>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“Comprehensible” Compression</a:t>
            </a:r>
            <a:endParaRPr/>
          </a:p>
        </p:txBody>
      </p:sp>
      <p:cxnSp>
        <p:nvCxnSpPr>
          <p:cNvPr id="808" name="Google Shape;808;p62"/>
          <p:cNvCxnSpPr>
            <a:stCxn id="803" idx="3"/>
            <a:endCxn id="807" idx="3"/>
          </p:cNvCxnSpPr>
          <p:nvPr/>
        </p:nvCxnSpPr>
        <p:spPr>
          <a:xfrm rot="10800000">
            <a:off x="6065075" y="3210102"/>
            <a:ext cx="2374200" cy="10272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809" name="Google Shape;809;p62"/>
          <p:cNvCxnSpPr>
            <a:stCxn id="807" idx="1"/>
            <a:endCxn id="797" idx="0"/>
          </p:cNvCxnSpPr>
          <p:nvPr/>
        </p:nvCxnSpPr>
        <p:spPr>
          <a:xfrm flipH="1">
            <a:off x="1735375" y="3210175"/>
            <a:ext cx="2537100" cy="579300"/>
          </a:xfrm>
          <a:prstGeom prst="bentConnector2">
            <a:avLst/>
          </a:prstGeom>
          <a:noFill/>
          <a:ln w="19050" cap="flat" cmpd="sng">
            <a:solidFill>
              <a:schemeClr val="dk2"/>
            </a:solidFill>
            <a:prstDash val="solid"/>
            <a:round/>
            <a:headEnd type="none" w="med" len="med"/>
            <a:tailEnd type="triangle" w="med" len="med"/>
          </a:ln>
        </p:spPr>
      </p:cxnSp>
      <p:pic>
        <p:nvPicPr>
          <p:cNvPr id="810" name="Google Shape;810;p62"/>
          <p:cNvPicPr preferRelativeResize="0"/>
          <p:nvPr/>
        </p:nvPicPr>
        <p:blipFill>
          <a:blip r:embed="rId3">
            <a:alphaModFix/>
          </a:blip>
          <a:stretch>
            <a:fillRect/>
          </a:stretch>
        </p:blipFill>
        <p:spPr>
          <a:xfrm>
            <a:off x="8288564" y="3314105"/>
            <a:ext cx="591476" cy="591475"/>
          </a:xfrm>
          <a:prstGeom prst="rect">
            <a:avLst/>
          </a:prstGeom>
          <a:noFill/>
          <a:ln>
            <a:noFill/>
          </a:ln>
        </p:spPr>
      </p:pic>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63"/>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Comprehensible Compression of Other Data</a:t>
            </a:r>
            <a:endParaRPr/>
          </a:p>
        </p:txBody>
      </p:sp>
      <p:sp>
        <p:nvSpPr>
          <p:cNvPr id="816" name="Google Shape;816;p63"/>
          <p:cNvSpPr txBox="1">
            <a:spLocks noGrp="1"/>
          </p:cNvSpPr>
          <p:nvPr>
            <p:ph type="body" idx="1"/>
          </p:nvPr>
        </p:nvSpPr>
        <p:spPr>
          <a:xfrm>
            <a:off x="204300" y="587800"/>
            <a:ext cx="8735400" cy="4153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Scott also conjectures that if we fed in useful data about the stock market, we’d effectively get back a useful economy simulator.</a:t>
            </a:r>
            <a:endParaRPr/>
          </a:p>
          <a:p>
            <a:pPr marL="457200" lvl="0" indent="-355600" algn="l" rtl="0">
              <a:spcBef>
                <a:spcPts val="0"/>
              </a:spcBef>
              <a:spcAft>
                <a:spcPts val="0"/>
              </a:spcAft>
              <a:buSzPts val="2000"/>
              <a:buChar char="●"/>
            </a:pPr>
            <a:r>
              <a:rPr lang="en"/>
              <a:t>Could read the source code to understand how the world works.</a:t>
            </a:r>
            <a:endParaRPr/>
          </a:p>
        </p:txBody>
      </p:sp>
      <p:grpSp>
        <p:nvGrpSpPr>
          <p:cNvPr id="817" name="Google Shape;817;p63"/>
          <p:cNvGrpSpPr/>
          <p:nvPr/>
        </p:nvGrpSpPr>
        <p:grpSpPr>
          <a:xfrm>
            <a:off x="455063" y="3789595"/>
            <a:ext cx="2560500" cy="902400"/>
            <a:chOff x="555150" y="2621150"/>
            <a:chExt cx="2560500" cy="902400"/>
          </a:xfrm>
        </p:grpSpPr>
        <p:sp>
          <p:nvSpPr>
            <p:cNvPr id="818" name="Google Shape;818;p63"/>
            <p:cNvSpPr/>
            <p:nvPr/>
          </p:nvSpPr>
          <p:spPr>
            <a:xfrm>
              <a:off x="555150" y="2621150"/>
              <a:ext cx="2560500" cy="9024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a:off x="733175" y="2796300"/>
              <a:ext cx="22074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chemeClr val="dk1"/>
                  </a:solidFill>
                </a:rPr>
                <a:t>0110100101101101</a:t>
              </a:r>
              <a:r>
                <a:rPr lang="en"/>
                <a:t>...</a:t>
              </a:r>
              <a:endParaRPr/>
            </a:p>
          </p:txBody>
        </p:sp>
        <p:sp>
          <p:nvSpPr>
            <p:cNvPr id="820" name="Google Shape;820;p63"/>
            <p:cNvSpPr txBox="1"/>
            <p:nvPr/>
          </p:nvSpPr>
          <p:spPr>
            <a:xfrm>
              <a:off x="656988" y="3094655"/>
              <a:ext cx="23826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a:t>
              </a:r>
              <a:r>
                <a:rPr lang="en" baseline="-25000"/>
                <a:t>B</a:t>
              </a:r>
              <a:r>
                <a:rPr lang="en"/>
                <a:t>: EconomySimulator.java</a:t>
              </a:r>
              <a:endParaRPr/>
            </a:p>
          </p:txBody>
        </p:sp>
      </p:grpSp>
      <p:sp>
        <p:nvSpPr>
          <p:cNvPr id="821" name="Google Shape;821;p63"/>
          <p:cNvSpPr/>
          <p:nvPr/>
        </p:nvSpPr>
        <p:spPr>
          <a:xfrm>
            <a:off x="3863525" y="385886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grpSp>
        <p:nvGrpSpPr>
          <p:cNvPr id="822" name="Google Shape;822;p63"/>
          <p:cNvGrpSpPr/>
          <p:nvPr/>
        </p:nvGrpSpPr>
        <p:grpSpPr>
          <a:xfrm>
            <a:off x="6408266" y="3713393"/>
            <a:ext cx="2466900" cy="676158"/>
            <a:chOff x="6220916" y="3634168"/>
            <a:chExt cx="2466900" cy="676158"/>
          </a:xfrm>
        </p:grpSpPr>
        <p:sp>
          <p:nvSpPr>
            <p:cNvPr id="823" name="Google Shape;823;p63"/>
            <p:cNvSpPr/>
            <p:nvPr/>
          </p:nvSpPr>
          <p:spPr>
            <a:xfrm>
              <a:off x="6282125" y="4005827"/>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01001010010100...</a:t>
              </a:r>
              <a:endParaRPr/>
            </a:p>
          </p:txBody>
        </p:sp>
        <p:sp>
          <p:nvSpPr>
            <p:cNvPr id="824" name="Google Shape;824;p63"/>
            <p:cNvSpPr txBox="1"/>
            <p:nvPr/>
          </p:nvSpPr>
          <p:spPr>
            <a:xfrm>
              <a:off x="6220916" y="3634168"/>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 marketData.csv</a:t>
              </a:r>
              <a:endParaRPr/>
            </a:p>
          </p:txBody>
        </p:sp>
      </p:grpSp>
      <p:cxnSp>
        <p:nvCxnSpPr>
          <p:cNvPr id="825" name="Google Shape;825;p63"/>
          <p:cNvCxnSpPr>
            <a:stCxn id="818" idx="3"/>
            <a:endCxn id="821" idx="1"/>
          </p:cNvCxnSpPr>
          <p:nvPr/>
        </p:nvCxnSpPr>
        <p:spPr>
          <a:xfrm rot="10800000" flipH="1">
            <a:off x="3015563" y="4233895"/>
            <a:ext cx="848100" cy="6900"/>
          </a:xfrm>
          <a:prstGeom prst="straightConnector1">
            <a:avLst/>
          </a:prstGeom>
          <a:noFill/>
          <a:ln w="19050" cap="flat" cmpd="sng">
            <a:solidFill>
              <a:schemeClr val="dk2"/>
            </a:solidFill>
            <a:prstDash val="solid"/>
            <a:round/>
            <a:headEnd type="none" w="med" len="med"/>
            <a:tailEnd type="triangle" w="med" len="med"/>
          </a:ln>
        </p:spPr>
      </p:cxnSp>
      <p:cxnSp>
        <p:nvCxnSpPr>
          <p:cNvPr id="826" name="Google Shape;826;p63"/>
          <p:cNvCxnSpPr>
            <a:stCxn id="821" idx="3"/>
            <a:endCxn id="823" idx="1"/>
          </p:cNvCxnSpPr>
          <p:nvPr/>
        </p:nvCxnSpPr>
        <p:spPr>
          <a:xfrm>
            <a:off x="5656025" y="4233868"/>
            <a:ext cx="813600" cy="3300"/>
          </a:xfrm>
          <a:prstGeom prst="straightConnector1">
            <a:avLst/>
          </a:prstGeom>
          <a:noFill/>
          <a:ln w="19050" cap="flat" cmpd="sng">
            <a:solidFill>
              <a:schemeClr val="dk2"/>
            </a:solidFill>
            <a:prstDash val="solid"/>
            <a:round/>
            <a:headEnd type="none" w="med" len="med"/>
            <a:tailEnd type="triangle" w="med" len="med"/>
          </a:ln>
        </p:spPr>
      </p:cxnSp>
      <p:sp>
        <p:nvSpPr>
          <p:cNvPr id="827" name="Google Shape;827;p63"/>
          <p:cNvSpPr/>
          <p:nvPr/>
        </p:nvSpPr>
        <p:spPr>
          <a:xfrm>
            <a:off x="4272475" y="2835175"/>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“Comprehensible” Compression</a:t>
            </a:r>
            <a:endParaRPr/>
          </a:p>
        </p:txBody>
      </p:sp>
      <p:cxnSp>
        <p:nvCxnSpPr>
          <p:cNvPr id="828" name="Google Shape;828;p63"/>
          <p:cNvCxnSpPr>
            <a:stCxn id="823" idx="3"/>
            <a:endCxn id="827" idx="3"/>
          </p:cNvCxnSpPr>
          <p:nvPr/>
        </p:nvCxnSpPr>
        <p:spPr>
          <a:xfrm rot="10800000">
            <a:off x="6065075" y="3210102"/>
            <a:ext cx="2374200" cy="1027200"/>
          </a:xfrm>
          <a:prstGeom prst="bentConnector3">
            <a:avLst>
              <a:gd name="adj1" fmla="val -10030"/>
            </a:avLst>
          </a:prstGeom>
          <a:noFill/>
          <a:ln w="19050" cap="flat" cmpd="sng">
            <a:solidFill>
              <a:schemeClr val="dk2"/>
            </a:solidFill>
            <a:prstDash val="solid"/>
            <a:round/>
            <a:headEnd type="none" w="med" len="med"/>
            <a:tailEnd type="triangle" w="med" len="med"/>
          </a:ln>
        </p:spPr>
      </p:cxnSp>
      <p:cxnSp>
        <p:nvCxnSpPr>
          <p:cNvPr id="829" name="Google Shape;829;p63"/>
          <p:cNvCxnSpPr>
            <a:stCxn id="827" idx="1"/>
            <a:endCxn id="818" idx="0"/>
          </p:cNvCxnSpPr>
          <p:nvPr/>
        </p:nvCxnSpPr>
        <p:spPr>
          <a:xfrm flipH="1">
            <a:off x="1735375" y="3210175"/>
            <a:ext cx="2537100" cy="579300"/>
          </a:xfrm>
          <a:prstGeom prst="bentConnector2">
            <a:avLst/>
          </a:prstGeom>
          <a:noFill/>
          <a:ln w="19050" cap="flat" cmpd="sng">
            <a:solidFill>
              <a:schemeClr val="dk2"/>
            </a:solidFill>
            <a:prstDash val="solid"/>
            <a:round/>
            <a:headEnd type="none" w="med" len="med"/>
            <a:tailEnd type="triangle" w="med" len="med"/>
          </a:ln>
        </p:spPr>
      </p:cxnSp>
      <p:sp>
        <p:nvSpPr>
          <p:cNvPr id="830" name="Google Shape;830;p63"/>
          <p:cNvSpPr txBox="1"/>
          <p:nvPr/>
        </p:nvSpPr>
        <p:spPr>
          <a:xfrm>
            <a:off x="6576850" y="2574200"/>
            <a:ext cx="1927800" cy="1044600"/>
          </a:xfrm>
          <a:prstGeom prst="rect">
            <a:avLst/>
          </a:pr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
              <a:t>All business reports by every business ever along with stock market data.</a:t>
            </a:r>
            <a:endParaRPr/>
          </a:p>
        </p:txBody>
      </p:sp>
      <p:cxnSp>
        <p:nvCxnSpPr>
          <p:cNvPr id="831" name="Google Shape;831;p63"/>
          <p:cNvCxnSpPr/>
          <p:nvPr/>
        </p:nvCxnSpPr>
        <p:spPr>
          <a:xfrm flipH="1">
            <a:off x="867775" y="2772025"/>
            <a:ext cx="482700" cy="941100"/>
          </a:xfrm>
          <a:prstGeom prst="straightConnector1">
            <a:avLst/>
          </a:prstGeom>
          <a:noFill/>
          <a:ln w="9525" cap="flat" cmpd="sng">
            <a:solidFill>
              <a:srgbClr val="BE0712"/>
            </a:solidFill>
            <a:prstDash val="solid"/>
            <a:round/>
            <a:headEnd type="none" w="med" len="med"/>
            <a:tailEnd type="triangle" w="med" len="med"/>
          </a:ln>
        </p:spPr>
      </p:cxnSp>
      <p:sp>
        <p:nvSpPr>
          <p:cNvPr id="832" name="Google Shape;832;p63"/>
          <p:cNvSpPr txBox="1"/>
          <p:nvPr/>
        </p:nvSpPr>
        <p:spPr>
          <a:xfrm>
            <a:off x="1343250" y="1693850"/>
            <a:ext cx="2657100" cy="1214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rgbClr val="BE0712"/>
                </a:solidFill>
              </a:rPr>
              <a:t>Some sort of relatively short Java program that acts as a simulator for the world economy that we can read through and understand.</a:t>
            </a:r>
            <a:endParaRPr>
              <a:solidFill>
                <a:srgbClr val="BE0712"/>
              </a:solidFill>
            </a:endParaRPr>
          </a:p>
          <a:p>
            <a:pPr marL="0" lvl="0" indent="0" algn="l" rtl="0">
              <a:spcBef>
                <a:spcPts val="0"/>
              </a:spcBef>
              <a:spcAft>
                <a:spcPts val="0"/>
              </a:spcAft>
              <a:buNone/>
            </a:pPr>
            <a:endParaRPr>
              <a:solidFill>
                <a:srgbClr val="BE0712"/>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9"/>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Comparing Compression Algorithms</a:t>
            </a:r>
            <a:endParaRPr/>
          </a:p>
        </p:txBody>
      </p:sp>
      <p:sp>
        <p:nvSpPr>
          <p:cNvPr id="91" name="Google Shape;91;p19"/>
          <p:cNvSpPr txBox="1">
            <a:spLocks noGrp="1"/>
          </p:cNvSpPr>
          <p:nvPr>
            <p:ph type="body" idx="1"/>
          </p:nvPr>
        </p:nvSpPr>
        <p:spPr>
          <a:xfrm>
            <a:off x="243000" y="556500"/>
            <a:ext cx="8443800" cy="935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Example: What is the best way to compress mobydick.txt?</a:t>
            </a:r>
            <a:endParaRPr/>
          </a:p>
          <a:p>
            <a:pPr marL="457200" lvl="0" indent="-355600" algn="l" rtl="0">
              <a:spcBef>
                <a:spcPts val="600"/>
              </a:spcBef>
              <a:spcAft>
                <a:spcPts val="0"/>
              </a:spcAft>
              <a:buSzPts val="2000"/>
              <a:buChar char="●"/>
            </a:pPr>
            <a:r>
              <a:rPr lang="en"/>
              <a:t>One way to approach this problem: Try a bunch of different standard tools and see which yields the smallest size.</a:t>
            </a:r>
            <a:endParaRPr/>
          </a:p>
        </p:txBody>
      </p:sp>
      <p:graphicFrame>
        <p:nvGraphicFramePr>
          <p:cNvPr id="92" name="Google Shape;92;p19"/>
          <p:cNvGraphicFramePr/>
          <p:nvPr/>
        </p:nvGraphicFramePr>
        <p:xfrm>
          <a:off x="952500" y="1847850"/>
          <a:ext cx="3000000" cy="3000000"/>
        </p:xfrm>
        <a:graphic>
          <a:graphicData uri="http://schemas.openxmlformats.org/drawingml/2006/table">
            <a:tbl>
              <a:tblPr>
                <a:noFill/>
                <a:tableStyleId>{2760A0A7-896C-45C8-AF80-3D1E6FE3846E}</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a:t>Algorithm</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Uncompressed size (</a:t>
                      </a:r>
                      <a:r>
                        <a:rPr lang="en">
                          <a:solidFill>
                            <a:schemeClr val="dk1"/>
                          </a:solidFill>
                        </a:rPr>
                        <a:t>bits</a:t>
                      </a:r>
                      <a:r>
                        <a:rPr lang="en"/>
                        <a:t>)</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Compressed size (</a:t>
                      </a:r>
                      <a:r>
                        <a:rPr lang="en">
                          <a:solidFill>
                            <a:schemeClr val="dk1"/>
                          </a:solidFill>
                        </a:rPr>
                        <a:t>bits</a:t>
                      </a:r>
                      <a:r>
                        <a:rPr lang="en"/>
                        <a:t>)</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zip</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2091000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huffman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3412896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bzip2</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1805288</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93" name="Google Shape;93;p19"/>
          <p:cNvSpPr txBox="1">
            <a:spLocks noGrp="1"/>
          </p:cNvSpPr>
          <p:nvPr>
            <p:ph type="body" idx="1"/>
          </p:nvPr>
        </p:nvSpPr>
        <p:spPr>
          <a:xfrm>
            <a:off x="350100" y="3492725"/>
            <a:ext cx="8762100" cy="935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One problem: What if someone writes a custom compression algorithm?</a:t>
            </a:r>
            <a:endParaRPr/>
          </a:p>
          <a:p>
            <a:pPr marL="457200" lvl="0" indent="-355600" algn="l" rtl="0">
              <a:spcBef>
                <a:spcPts val="600"/>
              </a:spcBef>
              <a:spcAft>
                <a:spcPts val="0"/>
              </a:spcAft>
              <a:buSzPts val="2000"/>
              <a:buChar char="●"/>
            </a:pPr>
            <a:r>
              <a:rPr lang="en"/>
              <a:t>If input is 0, return the entire text of Moby Dick.</a:t>
            </a:r>
            <a:endParaRPr/>
          </a:p>
          <a:p>
            <a:pPr marL="457200" lvl="0" indent="-355600" algn="l" rtl="0">
              <a:spcBef>
                <a:spcPts val="0"/>
              </a:spcBef>
              <a:spcAft>
                <a:spcPts val="0"/>
              </a:spcAft>
              <a:buSzPts val="2000"/>
              <a:buChar char="●"/>
            </a:pPr>
            <a:r>
              <a:rPr lang="en"/>
              <a:t>If input is 1, return the entire text of Great Expectations.</a:t>
            </a:r>
            <a:endParaRPr/>
          </a:p>
          <a:p>
            <a:pPr marL="457200" lvl="0" indent="-355600" algn="l" rtl="0">
              <a:spcBef>
                <a:spcPts val="0"/>
              </a:spcBef>
              <a:spcAft>
                <a:spcPts val="0"/>
              </a:spcAft>
              <a:buSzPts val="2000"/>
              <a:buChar char="●"/>
            </a:pPr>
            <a:r>
              <a:rPr lang="en"/>
              <a:t>For all other inputs, it just ignores the top bit and returns the rest.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836"/>
        <p:cNvGrpSpPr/>
        <p:nvPr/>
      </p:nvGrpSpPr>
      <p:grpSpPr>
        <a:xfrm>
          <a:off x="0" y="0"/>
          <a:ext cx="0" cy="0"/>
          <a:chOff x="0" y="0"/>
          <a:chExt cx="0" cy="0"/>
        </a:xfrm>
      </p:grpSpPr>
      <p:sp>
        <p:nvSpPr>
          <p:cNvPr id="837" name="Google Shape;837;p64"/>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Complexity from Simple Rules</a:t>
            </a:r>
            <a:endParaRPr/>
          </a:p>
        </p:txBody>
      </p:sp>
      <p:sp>
        <p:nvSpPr>
          <p:cNvPr id="838" name="Google Shape;838;p64"/>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However, there are also reasons to suspect that simplicity might not indicate comprehensibility.</a:t>
            </a:r>
            <a:endParaRPr/>
          </a:p>
          <a:p>
            <a:pPr marL="0" lvl="0" indent="0" algn="l" rtl="0">
              <a:spcBef>
                <a:spcPts val="600"/>
              </a:spcBef>
              <a:spcAft>
                <a:spcPts val="0"/>
              </a:spcAft>
              <a:buNone/>
            </a:pPr>
            <a:endParaRPr/>
          </a:p>
          <a:p>
            <a:pPr marL="0" lvl="0" indent="0" algn="l" rtl="0">
              <a:spcBef>
                <a:spcPts val="600"/>
              </a:spcBef>
              <a:spcAft>
                <a:spcPts val="0"/>
              </a:spcAft>
              <a:buNone/>
            </a:pPr>
            <a:r>
              <a:rPr lang="en"/>
              <a:t>Earlier, we said that compressibility was a rare thing.</a:t>
            </a:r>
            <a:endParaRPr/>
          </a:p>
          <a:p>
            <a:pPr marL="457200" lvl="0" indent="-355600" algn="l" rtl="0">
              <a:spcBef>
                <a:spcPts val="600"/>
              </a:spcBef>
              <a:spcAft>
                <a:spcPts val="0"/>
              </a:spcAft>
              <a:buSzPts val="2000"/>
              <a:buChar char="●"/>
            </a:pPr>
            <a:r>
              <a:rPr lang="en"/>
              <a:t>And yet, short programs can produce surprisingly complex output.</a:t>
            </a:r>
            <a:endParaRPr/>
          </a:p>
        </p:txBody>
      </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65"/>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Fractals</a:t>
            </a:r>
            <a:endParaRPr/>
          </a:p>
        </p:txBody>
      </p:sp>
      <p:sp>
        <p:nvSpPr>
          <p:cNvPr id="844" name="Google Shape;844;p65"/>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In the 1970s, Mandelbrot built demonstrations that very short programs could generate highly complex visual patterns.</a:t>
            </a:r>
            <a:endParaRPr/>
          </a:p>
          <a:p>
            <a:pPr marL="457200" lvl="0" indent="-355600" algn="l" rtl="0">
              <a:spcBef>
                <a:spcPts val="600"/>
              </a:spcBef>
              <a:spcAft>
                <a:spcPts val="0"/>
              </a:spcAft>
              <a:buSzPts val="2000"/>
              <a:buChar char="●"/>
            </a:pPr>
            <a:r>
              <a:rPr lang="en"/>
              <a:t>Biological processes exploit these same ideas. Short sequences of DNA give rise to interesting spatial (and other) patterns.</a:t>
            </a:r>
            <a:endParaRPr/>
          </a:p>
        </p:txBody>
      </p:sp>
      <p:pic>
        <p:nvPicPr>
          <p:cNvPr id="845" name="Google Shape;845;p65"/>
          <p:cNvPicPr preferRelativeResize="0"/>
          <p:nvPr/>
        </p:nvPicPr>
        <p:blipFill>
          <a:blip r:embed="rId3">
            <a:alphaModFix/>
          </a:blip>
          <a:stretch>
            <a:fillRect/>
          </a:stretch>
        </p:blipFill>
        <p:spPr>
          <a:xfrm>
            <a:off x="4300229" y="2150700"/>
            <a:ext cx="4274550" cy="2559600"/>
          </a:xfrm>
          <a:prstGeom prst="rect">
            <a:avLst/>
          </a:prstGeom>
          <a:noFill/>
          <a:ln>
            <a:noFill/>
          </a:ln>
        </p:spPr>
      </p:pic>
      <p:pic>
        <p:nvPicPr>
          <p:cNvPr id="846" name="Google Shape;846;p65"/>
          <p:cNvPicPr preferRelativeResize="0"/>
          <p:nvPr/>
        </p:nvPicPr>
        <p:blipFill>
          <a:blip r:embed="rId4">
            <a:alphaModFix/>
          </a:blip>
          <a:stretch>
            <a:fillRect/>
          </a:stretch>
        </p:blipFill>
        <p:spPr>
          <a:xfrm>
            <a:off x="887600" y="2301038"/>
            <a:ext cx="2710725" cy="2258925"/>
          </a:xfrm>
          <a:prstGeom prst="rect">
            <a:avLst/>
          </a:prstGeom>
          <a:noFill/>
          <a:ln>
            <a:noFill/>
          </a:ln>
        </p:spPr>
      </p:pic>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850"/>
        <p:cNvGrpSpPr/>
        <p:nvPr/>
      </p:nvGrpSpPr>
      <p:grpSpPr>
        <a:xfrm>
          <a:off x="0" y="0"/>
          <a:ext cx="0" cy="0"/>
          <a:chOff x="0" y="0"/>
          <a:chExt cx="0" cy="0"/>
        </a:xfrm>
      </p:grpSpPr>
      <p:sp>
        <p:nvSpPr>
          <p:cNvPr id="851" name="Google Shape;851;p66"/>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The Mandelbrot Set</a:t>
            </a:r>
            <a:endParaRPr/>
          </a:p>
        </p:txBody>
      </p:sp>
      <p:pic>
        <p:nvPicPr>
          <p:cNvPr id="852" name="Google Shape;852;p66"/>
          <p:cNvPicPr preferRelativeResize="0"/>
          <p:nvPr/>
        </p:nvPicPr>
        <p:blipFill>
          <a:blip r:embed="rId3">
            <a:alphaModFix/>
          </a:blip>
          <a:stretch>
            <a:fillRect/>
          </a:stretch>
        </p:blipFill>
        <p:spPr>
          <a:xfrm>
            <a:off x="449614" y="1665751"/>
            <a:ext cx="3466925" cy="2600198"/>
          </a:xfrm>
          <a:prstGeom prst="rect">
            <a:avLst/>
          </a:prstGeom>
          <a:noFill/>
          <a:ln>
            <a:noFill/>
          </a:ln>
        </p:spPr>
      </p:pic>
      <p:sp>
        <p:nvSpPr>
          <p:cNvPr id="853" name="Google Shape;853;p66"/>
          <p:cNvSpPr/>
          <p:nvPr/>
        </p:nvSpPr>
        <p:spPr>
          <a:xfrm>
            <a:off x="4472450" y="2590848"/>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Bounded Space/Time Compression</a:t>
            </a:r>
            <a:endParaRPr/>
          </a:p>
        </p:txBody>
      </p:sp>
      <p:cxnSp>
        <p:nvCxnSpPr>
          <p:cNvPr id="854" name="Google Shape;854;p66"/>
          <p:cNvCxnSpPr>
            <a:stCxn id="852" idx="3"/>
            <a:endCxn id="853" idx="1"/>
          </p:cNvCxnSpPr>
          <p:nvPr/>
        </p:nvCxnSpPr>
        <p:spPr>
          <a:xfrm>
            <a:off x="3916539" y="2965850"/>
            <a:ext cx="555900" cy="0"/>
          </a:xfrm>
          <a:prstGeom prst="straightConnector1">
            <a:avLst/>
          </a:prstGeom>
          <a:noFill/>
          <a:ln w="19050" cap="flat" cmpd="sng">
            <a:solidFill>
              <a:schemeClr val="dk2"/>
            </a:solidFill>
            <a:prstDash val="solid"/>
            <a:round/>
            <a:headEnd type="none" w="med" len="med"/>
            <a:tailEnd type="triangle" w="med" len="med"/>
          </a:ln>
        </p:spPr>
      </p:cxnSp>
      <p:cxnSp>
        <p:nvCxnSpPr>
          <p:cNvPr id="855" name="Google Shape;855;p66"/>
          <p:cNvCxnSpPr/>
          <p:nvPr/>
        </p:nvCxnSpPr>
        <p:spPr>
          <a:xfrm>
            <a:off x="4607375" y="2368148"/>
            <a:ext cx="0" cy="213900"/>
          </a:xfrm>
          <a:prstGeom prst="straightConnector1">
            <a:avLst/>
          </a:prstGeom>
          <a:noFill/>
          <a:ln w="19050" cap="flat" cmpd="sng">
            <a:solidFill>
              <a:schemeClr val="dk2"/>
            </a:solidFill>
            <a:prstDash val="solid"/>
            <a:round/>
            <a:headEnd type="none" w="med" len="med"/>
            <a:tailEnd type="triangle" w="med" len="med"/>
          </a:ln>
        </p:spPr>
      </p:cxnSp>
      <p:sp>
        <p:nvSpPr>
          <p:cNvPr id="856" name="Google Shape;856;p66"/>
          <p:cNvSpPr txBox="1"/>
          <p:nvPr/>
        </p:nvSpPr>
        <p:spPr>
          <a:xfrm>
            <a:off x="4580128" y="2230849"/>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857" name="Google Shape;857;p66"/>
          <p:cNvCxnSpPr/>
          <p:nvPr/>
        </p:nvCxnSpPr>
        <p:spPr>
          <a:xfrm>
            <a:off x="5445575" y="2368148"/>
            <a:ext cx="0" cy="213900"/>
          </a:xfrm>
          <a:prstGeom prst="straightConnector1">
            <a:avLst/>
          </a:prstGeom>
          <a:noFill/>
          <a:ln w="19050" cap="flat" cmpd="sng">
            <a:solidFill>
              <a:schemeClr val="dk2"/>
            </a:solidFill>
            <a:prstDash val="solid"/>
            <a:round/>
            <a:headEnd type="none" w="med" len="med"/>
            <a:tailEnd type="triangle" w="med" len="med"/>
          </a:ln>
        </p:spPr>
      </p:cxnSp>
      <p:sp>
        <p:nvSpPr>
          <p:cNvPr id="858" name="Google Shape;858;p66"/>
          <p:cNvSpPr txBox="1"/>
          <p:nvPr/>
        </p:nvSpPr>
        <p:spPr>
          <a:xfrm>
            <a:off x="5418328" y="2230849"/>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cxnSp>
        <p:nvCxnSpPr>
          <p:cNvPr id="859" name="Google Shape;859;p66"/>
          <p:cNvCxnSpPr>
            <a:stCxn id="853" idx="3"/>
          </p:cNvCxnSpPr>
          <p:nvPr/>
        </p:nvCxnSpPr>
        <p:spPr>
          <a:xfrm>
            <a:off x="6264950" y="2965848"/>
            <a:ext cx="809100" cy="0"/>
          </a:xfrm>
          <a:prstGeom prst="straightConnector1">
            <a:avLst/>
          </a:prstGeom>
          <a:noFill/>
          <a:ln w="19050" cap="flat" cmpd="sng">
            <a:solidFill>
              <a:schemeClr val="dk2"/>
            </a:solidFill>
            <a:prstDash val="solid"/>
            <a:round/>
            <a:headEnd type="none" w="med" len="med"/>
            <a:tailEnd type="triangle" w="med" len="med"/>
          </a:ln>
        </p:spPr>
      </p:cxnSp>
      <p:sp>
        <p:nvSpPr>
          <p:cNvPr id="860" name="Google Shape;860;p66"/>
          <p:cNvSpPr txBox="1"/>
          <p:nvPr/>
        </p:nvSpPr>
        <p:spPr>
          <a:xfrm>
            <a:off x="7171650" y="2739950"/>
            <a:ext cx="892200" cy="41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864"/>
        <p:cNvGrpSpPr/>
        <p:nvPr/>
      </p:nvGrpSpPr>
      <p:grpSpPr>
        <a:xfrm>
          <a:off x="0" y="0"/>
          <a:ext cx="0" cy="0"/>
          <a:chOff x="0" y="0"/>
          <a:chExt cx="0" cy="0"/>
        </a:xfrm>
      </p:grpSpPr>
      <p:sp>
        <p:nvSpPr>
          <p:cNvPr id="865" name="Google Shape;865;p67"/>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Short (But Simple)?</a:t>
            </a:r>
            <a:endParaRPr/>
          </a:p>
        </p:txBody>
      </p:sp>
      <p:sp>
        <p:nvSpPr>
          <p:cNvPr id="866" name="Google Shape;866;p67"/>
          <p:cNvSpPr txBox="1"/>
          <p:nvPr/>
        </p:nvSpPr>
        <p:spPr>
          <a:xfrm>
            <a:off x="231500" y="631750"/>
            <a:ext cx="5692200" cy="43584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00000"/>
              </a:lnSpc>
              <a:spcBef>
                <a:spcPts val="0"/>
              </a:spcBef>
              <a:spcAft>
                <a:spcPts val="0"/>
              </a:spcAft>
              <a:buNone/>
            </a:pPr>
            <a:r>
              <a:rPr lang="en" b="1">
                <a:solidFill>
                  <a:srgbClr val="661111"/>
                </a:solidFill>
                <a:highlight>
                  <a:srgbClr val="EFEFEF"/>
                </a:highlight>
                <a:latin typeface="Consolas"/>
                <a:ea typeface="Consolas"/>
                <a:cs typeface="Consolas"/>
                <a:sym typeface="Consolas"/>
              </a:rPr>
              <a:t>...</a:t>
            </a:r>
            <a:endParaRPr>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b="1">
                <a:solidFill>
                  <a:srgbClr val="661111"/>
                </a:solidFill>
                <a:highlight>
                  <a:srgbClr val="EFEFEF"/>
                </a:highlight>
                <a:latin typeface="Consolas"/>
                <a:ea typeface="Consolas"/>
                <a:cs typeface="Consolas"/>
                <a:sym typeface="Consolas"/>
              </a:rPr>
              <a:t>public class</a:t>
            </a:r>
            <a:r>
              <a:rPr lang="en">
                <a:solidFill>
                  <a:schemeClr val="dk1"/>
                </a:solidFill>
                <a:highlight>
                  <a:srgbClr val="EFEFEF"/>
                </a:highlight>
                <a:latin typeface="Consolas"/>
                <a:ea typeface="Consolas"/>
                <a:cs typeface="Consolas"/>
                <a:sym typeface="Consolas"/>
              </a:rPr>
              <a:t> Mandelbrot </a:t>
            </a:r>
            <a:r>
              <a:rPr lang="en" b="1">
                <a:solidFill>
                  <a:srgbClr val="661111"/>
                </a:solidFill>
                <a:highlight>
                  <a:srgbClr val="EFEFEF"/>
                </a:highlight>
                <a:latin typeface="Consolas"/>
                <a:ea typeface="Consolas"/>
                <a:cs typeface="Consolas"/>
                <a:sym typeface="Consolas"/>
              </a:rPr>
              <a:t>extends</a:t>
            </a:r>
            <a:r>
              <a:rPr lang="en">
                <a:solidFill>
                  <a:schemeClr val="dk1"/>
                </a:solidFill>
                <a:highlight>
                  <a:srgbClr val="EFEFEF"/>
                </a:highlight>
                <a:latin typeface="Consolas"/>
                <a:ea typeface="Consolas"/>
                <a:cs typeface="Consolas"/>
                <a:sym typeface="Consolas"/>
              </a:rPr>
              <a:t> JFrame </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endParaRPr>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rgbClr val="661111"/>
                </a:solidFill>
                <a:highlight>
                  <a:srgbClr val="EFEFEF"/>
                </a:highlight>
                <a:latin typeface="Consolas"/>
                <a:ea typeface="Consolas"/>
                <a:cs typeface="Consolas"/>
                <a:sym typeface="Consolas"/>
              </a:rPr>
              <a:t>for</a:t>
            </a: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r>
              <a:rPr lang="en" b="1">
                <a:solidFill>
                  <a:srgbClr val="000066"/>
                </a:solidFill>
                <a:highlight>
                  <a:srgbClr val="EFEFEF"/>
                </a:highlight>
                <a:latin typeface="Consolas"/>
                <a:ea typeface="Consolas"/>
                <a:cs typeface="Consolas"/>
                <a:sym typeface="Consolas"/>
              </a:rPr>
              <a:t>int</a:t>
            </a:r>
            <a:r>
              <a:rPr lang="en">
                <a:solidFill>
                  <a:schemeClr val="dk1"/>
                </a:solidFill>
                <a:highlight>
                  <a:srgbClr val="EFEFEF"/>
                </a:highlight>
                <a:latin typeface="Consolas"/>
                <a:ea typeface="Consolas"/>
                <a:cs typeface="Consolas"/>
                <a:sym typeface="Consolas"/>
              </a:rPr>
              <a:t> 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0</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y </a:t>
            </a:r>
            <a:r>
              <a:rPr lang="en" b="1">
                <a:solidFill>
                  <a:schemeClr val="dk1"/>
                </a:solidFill>
                <a:highlight>
                  <a:srgbClr val="EFEFEF"/>
                </a:highlight>
                <a:latin typeface="Consolas"/>
                <a:ea typeface="Consolas"/>
                <a:cs typeface="Consolas"/>
                <a:sym typeface="Consolas"/>
              </a:rPr>
              <a:t>&lt;</a:t>
            </a:r>
            <a:r>
              <a:rPr lang="en">
                <a:solidFill>
                  <a:schemeClr val="dk1"/>
                </a:solidFill>
                <a:highlight>
                  <a:srgbClr val="EFEFEF"/>
                </a:highlight>
                <a:latin typeface="Consolas"/>
                <a:ea typeface="Consolas"/>
                <a:cs typeface="Consolas"/>
                <a:sym typeface="Consolas"/>
              </a:rPr>
              <a:t> </a:t>
            </a:r>
            <a:r>
              <a:rPr lang="en">
                <a:solidFill>
                  <a:srgbClr val="004466"/>
                </a:solidFill>
                <a:highlight>
                  <a:srgbClr val="EFEFEF"/>
                </a:highlight>
                <a:latin typeface="Consolas"/>
                <a:ea typeface="Consolas"/>
                <a:cs typeface="Consolas"/>
                <a:sym typeface="Consolas"/>
              </a:rPr>
              <a:t>getHeight</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y</a:t>
            </a:r>
            <a:r>
              <a:rPr lang="en" b="1">
                <a:solidFill>
                  <a:schemeClr val="dk1"/>
                </a:solidFill>
                <a:highlight>
                  <a:srgbClr val="EFEFEF"/>
                </a:highlight>
                <a:latin typeface="Consolas"/>
                <a:ea typeface="Consolas"/>
                <a:cs typeface="Consolas"/>
                <a:sym typeface="Consolas"/>
              </a:rPr>
              <a:t>++) {</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rgbClr val="661111"/>
                </a:solidFill>
                <a:highlight>
                  <a:srgbClr val="EFEFEF"/>
                </a:highlight>
                <a:latin typeface="Consolas"/>
                <a:ea typeface="Consolas"/>
                <a:cs typeface="Consolas"/>
                <a:sym typeface="Consolas"/>
              </a:rPr>
              <a:t>for</a:t>
            </a: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r>
              <a:rPr lang="en" b="1">
                <a:solidFill>
                  <a:srgbClr val="000066"/>
                </a:solidFill>
                <a:highlight>
                  <a:srgbClr val="EFEFEF"/>
                </a:highlight>
                <a:latin typeface="Consolas"/>
                <a:ea typeface="Consolas"/>
                <a:cs typeface="Consolas"/>
                <a:sym typeface="Consolas"/>
              </a:rPr>
              <a:t>int</a:t>
            </a:r>
            <a:r>
              <a:rPr lang="en">
                <a:solidFill>
                  <a:schemeClr val="dk1"/>
                </a:solidFill>
                <a:highlight>
                  <a:srgbClr val="EFEFEF"/>
                </a:highlight>
                <a:latin typeface="Consolas"/>
                <a:ea typeface="Consolas"/>
                <a:cs typeface="Consolas"/>
                <a:sym typeface="Consolas"/>
              </a:rPr>
              <a:t> 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0</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x </a:t>
            </a:r>
            <a:r>
              <a:rPr lang="en" b="1">
                <a:solidFill>
                  <a:schemeClr val="dk1"/>
                </a:solidFill>
                <a:highlight>
                  <a:srgbClr val="EFEFEF"/>
                </a:highlight>
                <a:latin typeface="Consolas"/>
                <a:ea typeface="Consolas"/>
                <a:cs typeface="Consolas"/>
                <a:sym typeface="Consolas"/>
              </a:rPr>
              <a:t>&lt;</a:t>
            </a:r>
            <a:r>
              <a:rPr lang="en">
                <a:solidFill>
                  <a:schemeClr val="dk1"/>
                </a:solidFill>
                <a:highlight>
                  <a:srgbClr val="EFEFEF"/>
                </a:highlight>
                <a:latin typeface="Consolas"/>
                <a:ea typeface="Consolas"/>
                <a:cs typeface="Consolas"/>
                <a:sym typeface="Consolas"/>
              </a:rPr>
              <a:t> </a:t>
            </a:r>
            <a:r>
              <a:rPr lang="en">
                <a:solidFill>
                  <a:srgbClr val="004466"/>
                </a:solidFill>
                <a:highlight>
                  <a:srgbClr val="EFEFEF"/>
                </a:highlight>
                <a:latin typeface="Consolas"/>
                <a:ea typeface="Consolas"/>
                <a:cs typeface="Consolas"/>
                <a:sym typeface="Consolas"/>
              </a:rPr>
              <a:t>getWidth</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x</a:t>
            </a:r>
            <a:r>
              <a:rPr lang="en" b="1">
                <a:solidFill>
                  <a:schemeClr val="dk1"/>
                </a:solidFill>
                <a:highlight>
                  <a:srgbClr val="EFEFEF"/>
                </a:highlight>
                <a:latin typeface="Consolas"/>
                <a:ea typeface="Consolas"/>
                <a:cs typeface="Consolas"/>
                <a:sym typeface="Consolas"/>
              </a:rPr>
              <a:t>++) {</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0</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cX </a:t>
            </a:r>
            <a:r>
              <a:rPr lang="en" b="1">
                <a:solidFill>
                  <a:schemeClr val="dk1"/>
                </a:solidFill>
                <a:highlight>
                  <a:srgbClr val="EFEFEF"/>
                </a:highlight>
                <a:latin typeface="Consolas"/>
                <a:ea typeface="Consolas"/>
                <a:cs typeface="Consolas"/>
                <a:sym typeface="Consolas"/>
              </a:rPr>
              <a:t>= (</a:t>
            </a:r>
            <a:r>
              <a:rPr lang="en">
                <a:solidFill>
                  <a:schemeClr val="dk1"/>
                </a:solidFill>
                <a:highlight>
                  <a:srgbClr val="EFEFEF"/>
                </a:highlight>
                <a:latin typeface="Consolas"/>
                <a:ea typeface="Consolas"/>
                <a:cs typeface="Consolas"/>
                <a:sym typeface="Consolas"/>
              </a:rPr>
              <a:t>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400</a:t>
            </a:r>
            <a:r>
              <a:rPr lang="en" b="1">
                <a:solidFill>
                  <a:schemeClr val="dk1"/>
                </a:solidFill>
                <a:highlight>
                  <a:srgbClr val="EFEFEF"/>
                </a:highlight>
                <a:latin typeface="Consolas"/>
                <a:ea typeface="Consolas"/>
                <a:cs typeface="Consolas"/>
                <a:sym typeface="Consolas"/>
              </a:rPr>
              <a:t>) /</a:t>
            </a:r>
            <a:r>
              <a:rPr lang="en">
                <a:solidFill>
                  <a:schemeClr val="dk1"/>
                </a:solidFill>
                <a:highlight>
                  <a:srgbClr val="EFEFEF"/>
                </a:highlight>
                <a:latin typeface="Consolas"/>
                <a:ea typeface="Consolas"/>
                <a:cs typeface="Consolas"/>
                <a:sym typeface="Consolas"/>
              </a:rPr>
              <a:t> ZOOM</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cY </a:t>
            </a:r>
            <a:r>
              <a:rPr lang="en" b="1">
                <a:solidFill>
                  <a:schemeClr val="dk1"/>
                </a:solidFill>
                <a:highlight>
                  <a:srgbClr val="EFEFEF"/>
                </a:highlight>
                <a:latin typeface="Consolas"/>
                <a:ea typeface="Consolas"/>
                <a:cs typeface="Consolas"/>
                <a:sym typeface="Consolas"/>
              </a:rPr>
              <a:t>= (</a:t>
            </a:r>
            <a:r>
              <a:rPr lang="en">
                <a:solidFill>
                  <a:schemeClr val="dk1"/>
                </a:solidFill>
                <a:highlight>
                  <a:srgbClr val="EFEFEF"/>
                </a:highlight>
                <a:latin typeface="Consolas"/>
                <a:ea typeface="Consolas"/>
                <a:cs typeface="Consolas"/>
                <a:sym typeface="Consolas"/>
              </a:rPr>
              <a:t>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300</a:t>
            </a:r>
            <a:r>
              <a:rPr lang="en" b="1">
                <a:solidFill>
                  <a:schemeClr val="dk1"/>
                </a:solidFill>
                <a:highlight>
                  <a:srgbClr val="EFEFEF"/>
                </a:highlight>
                <a:latin typeface="Consolas"/>
                <a:ea typeface="Consolas"/>
                <a:cs typeface="Consolas"/>
                <a:sym typeface="Consolas"/>
              </a:rPr>
              <a:t>) /</a:t>
            </a:r>
            <a:r>
              <a:rPr lang="en">
                <a:solidFill>
                  <a:schemeClr val="dk1"/>
                </a:solidFill>
                <a:highlight>
                  <a:srgbClr val="EFEFEF"/>
                </a:highlight>
                <a:latin typeface="Consolas"/>
                <a:ea typeface="Consolas"/>
                <a:cs typeface="Consolas"/>
                <a:sym typeface="Consolas"/>
              </a:rPr>
              <a:t> ZOOM</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rgbClr val="000066"/>
                </a:solidFill>
                <a:highlight>
                  <a:srgbClr val="EFEFEF"/>
                </a:highlight>
                <a:latin typeface="Consolas"/>
                <a:ea typeface="Consolas"/>
                <a:cs typeface="Consolas"/>
                <a:sym typeface="Consolas"/>
              </a:rPr>
              <a:t>int</a:t>
            </a:r>
            <a:r>
              <a:rPr lang="en">
                <a:solidFill>
                  <a:schemeClr val="dk1"/>
                </a:solidFill>
                <a:highlight>
                  <a:srgbClr val="EFEFEF"/>
                </a:highlight>
                <a:latin typeface="Consolas"/>
                <a:ea typeface="Consolas"/>
                <a:cs typeface="Consolas"/>
                <a:sym typeface="Consolas"/>
              </a:rPr>
              <a:t> iter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MAX_ITER</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rgbClr val="661111"/>
                </a:solidFill>
                <a:highlight>
                  <a:srgbClr val="EFEFEF"/>
                </a:highlight>
                <a:latin typeface="Consolas"/>
                <a:ea typeface="Consolas"/>
                <a:cs typeface="Consolas"/>
                <a:sym typeface="Consolas"/>
              </a:rPr>
              <a:t>while</a:t>
            </a: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&lt;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4</a:t>
            </a: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&amp;&amp;</a:t>
            </a:r>
            <a:r>
              <a:rPr lang="en">
                <a:solidFill>
                  <a:schemeClr val="dk1"/>
                </a:solidFill>
                <a:highlight>
                  <a:srgbClr val="EFEFEF"/>
                </a:highlight>
                <a:latin typeface="Consolas"/>
                <a:ea typeface="Consolas"/>
                <a:cs typeface="Consolas"/>
                <a:sym typeface="Consolas"/>
              </a:rPr>
              <a:t> iter </a:t>
            </a:r>
            <a:r>
              <a:rPr lang="en" b="1">
                <a:solidFill>
                  <a:schemeClr val="dk1"/>
                </a:solidFill>
                <a:highlight>
                  <a:srgbClr val="EFEFEF"/>
                </a:highlight>
                <a:latin typeface="Consolas"/>
                <a:ea typeface="Consolas"/>
                <a:cs typeface="Consolas"/>
                <a:sym typeface="Consolas"/>
              </a:rPr>
              <a:t>&gt;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0</a:t>
            </a:r>
            <a:r>
              <a:rPr lang="en" b="1">
                <a:solidFill>
                  <a:schemeClr val="dk1"/>
                </a:solidFill>
                <a:highlight>
                  <a:srgbClr val="EFEFEF"/>
                </a:highlight>
                <a:latin typeface="Consolas"/>
                <a:ea typeface="Consolas"/>
                <a:cs typeface="Consolas"/>
                <a:sym typeface="Consolas"/>
              </a:rPr>
              <a:t>) {</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tmp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cX</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2.0</a:t>
            </a: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zy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cY</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zx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tmp</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iter</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I</a:t>
            </a:r>
            <a:r>
              <a:rPr lang="en" b="1">
                <a:solidFill>
                  <a:schemeClr val="dk1"/>
                </a:solidFill>
                <a:highlight>
                  <a:srgbClr val="EFEFEF"/>
                </a:highlight>
                <a:latin typeface="Consolas"/>
                <a:ea typeface="Consolas"/>
                <a:cs typeface="Consolas"/>
                <a:sym typeface="Consolas"/>
              </a:rPr>
              <a:t>.</a:t>
            </a:r>
            <a:r>
              <a:rPr lang="en">
                <a:solidFill>
                  <a:srgbClr val="004466"/>
                </a:solidFill>
                <a:highlight>
                  <a:srgbClr val="EFEFEF"/>
                </a:highlight>
                <a:latin typeface="Consolas"/>
                <a:ea typeface="Consolas"/>
                <a:cs typeface="Consolas"/>
                <a:sym typeface="Consolas"/>
              </a:rPr>
              <a:t>setRGB</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x</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y</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iter </a:t>
            </a:r>
            <a:r>
              <a:rPr lang="en" b="1">
                <a:solidFill>
                  <a:schemeClr val="dk1"/>
                </a:solidFill>
                <a:highlight>
                  <a:srgbClr val="EFEFEF"/>
                </a:highlight>
                <a:latin typeface="Consolas"/>
                <a:ea typeface="Consolas"/>
                <a:cs typeface="Consolas"/>
                <a:sym typeface="Consolas"/>
              </a:rPr>
              <a:t>| (</a:t>
            </a:r>
            <a:r>
              <a:rPr lang="en">
                <a:solidFill>
                  <a:schemeClr val="dk1"/>
                </a:solidFill>
                <a:highlight>
                  <a:srgbClr val="EFEFEF"/>
                </a:highlight>
                <a:latin typeface="Consolas"/>
                <a:ea typeface="Consolas"/>
                <a:cs typeface="Consolas"/>
                <a:sym typeface="Consolas"/>
              </a:rPr>
              <a:t>iter </a:t>
            </a:r>
            <a:r>
              <a:rPr lang="en" b="1">
                <a:solidFill>
                  <a:schemeClr val="dk1"/>
                </a:solidFill>
                <a:highlight>
                  <a:srgbClr val="EFEFEF"/>
                </a:highlight>
                <a:latin typeface="Consolas"/>
                <a:ea typeface="Consolas"/>
                <a:cs typeface="Consolas"/>
                <a:sym typeface="Consolas"/>
              </a:rPr>
              <a:t>&lt;&lt;</a:t>
            </a:r>
            <a:r>
              <a:rPr lang="en">
                <a:solidFill>
                  <a:schemeClr val="dk1"/>
                </a:solidFill>
                <a:highlight>
                  <a:srgbClr val="EFEFEF"/>
                </a:highlight>
                <a:latin typeface="Consolas"/>
                <a:ea typeface="Consolas"/>
                <a:cs typeface="Consolas"/>
                <a:sym typeface="Consolas"/>
              </a:rPr>
              <a:t> </a:t>
            </a:r>
            <a:r>
              <a:rPr lang="en">
                <a:solidFill>
                  <a:srgbClr val="880022"/>
                </a:solidFill>
                <a:highlight>
                  <a:srgbClr val="EFEFEF"/>
                </a:highlight>
                <a:latin typeface="Consolas"/>
                <a:ea typeface="Consolas"/>
                <a:cs typeface="Consolas"/>
                <a:sym typeface="Consolas"/>
              </a:rPr>
              <a:t>8</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r>
              <a:rPr lang="en">
                <a:solidFill>
                  <a:schemeClr val="dk1"/>
                </a:solidFill>
                <a:highlight>
                  <a:srgbClr val="EFEFEF"/>
                </a:highlight>
                <a:latin typeface="Consolas"/>
                <a:ea typeface="Consolas"/>
                <a:cs typeface="Consolas"/>
                <a:sym typeface="Consolas"/>
              </a:rPr>
              <a:t>    	</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    </a:t>
            </a: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a:p>
            <a:pPr marL="0" lvl="0" indent="0" algn="l" rtl="0">
              <a:lnSpc>
                <a:spcPct val="100000"/>
              </a:lnSpc>
              <a:spcBef>
                <a:spcPts val="0"/>
              </a:spcBef>
              <a:spcAft>
                <a:spcPts val="0"/>
              </a:spcAft>
              <a:buNone/>
            </a:pPr>
            <a:r>
              <a:rPr lang="en" b="1">
                <a:solidFill>
                  <a:schemeClr val="dk1"/>
                </a:solidFill>
                <a:highlight>
                  <a:srgbClr val="EFEFEF"/>
                </a:highlight>
                <a:latin typeface="Consolas"/>
                <a:ea typeface="Consolas"/>
                <a:cs typeface="Consolas"/>
                <a:sym typeface="Consolas"/>
              </a:rPr>
              <a:t>}</a:t>
            </a:r>
            <a:endParaRPr b="1">
              <a:solidFill>
                <a:schemeClr val="dk1"/>
              </a:solidFill>
              <a:highlight>
                <a:srgbClr val="EFEFEF"/>
              </a:highlight>
              <a:latin typeface="Consolas"/>
              <a:ea typeface="Consolas"/>
              <a:cs typeface="Consolas"/>
              <a:sym typeface="Consolas"/>
            </a:endParaRPr>
          </a:p>
        </p:txBody>
      </p:sp>
      <p:cxnSp>
        <p:nvCxnSpPr>
          <p:cNvPr id="867" name="Google Shape;867;p67"/>
          <p:cNvCxnSpPr>
            <a:stCxn id="868" idx="0"/>
            <a:endCxn id="869" idx="2"/>
          </p:cNvCxnSpPr>
          <p:nvPr/>
        </p:nvCxnSpPr>
        <p:spPr>
          <a:xfrm rot="10800000">
            <a:off x="7273692" y="3950325"/>
            <a:ext cx="0" cy="382200"/>
          </a:xfrm>
          <a:prstGeom prst="straightConnector1">
            <a:avLst/>
          </a:prstGeom>
          <a:noFill/>
          <a:ln w="19050" cap="flat" cmpd="sng">
            <a:solidFill>
              <a:schemeClr val="dk2"/>
            </a:solidFill>
            <a:prstDash val="solid"/>
            <a:round/>
            <a:headEnd type="none" w="med" len="med"/>
            <a:tailEnd type="triangle" w="med" len="med"/>
          </a:ln>
        </p:spPr>
      </p:cxnSp>
      <p:sp>
        <p:nvSpPr>
          <p:cNvPr id="870" name="Google Shape;870;p67"/>
          <p:cNvSpPr txBox="1"/>
          <p:nvPr/>
        </p:nvSpPr>
        <p:spPr>
          <a:xfrm>
            <a:off x="5993625" y="614575"/>
            <a:ext cx="2957400" cy="220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000">
                <a:latin typeface="Calibri"/>
                <a:ea typeface="Calibri"/>
                <a:cs typeface="Calibri"/>
                <a:sym typeface="Calibri"/>
              </a:rPr>
              <a:t>Hard to say what we learn by looking at this code.</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 sz="2000">
                <a:latin typeface="Calibri"/>
                <a:ea typeface="Calibri"/>
                <a:cs typeface="Calibri"/>
                <a:sym typeface="Calibri"/>
              </a:rPr>
              <a:t>Very basic rules yield such a highly complex object.</a:t>
            </a:r>
            <a:endParaRPr sz="2000">
              <a:latin typeface="Calibri"/>
              <a:ea typeface="Calibri"/>
              <a:cs typeface="Calibri"/>
              <a:sym typeface="Calibri"/>
            </a:endParaRPr>
          </a:p>
          <a:p>
            <a:pPr marL="457200" lvl="0" indent="-355600" algn="l" rtl="0">
              <a:spcBef>
                <a:spcPts val="0"/>
              </a:spcBef>
              <a:spcAft>
                <a:spcPts val="0"/>
              </a:spcAft>
              <a:buSzPts val="2000"/>
              <a:buFont typeface="Calibri"/>
              <a:buChar char="●"/>
            </a:pPr>
            <a:r>
              <a:rPr lang="en" sz="2000">
                <a:latin typeface="Calibri"/>
                <a:ea typeface="Calibri"/>
                <a:cs typeface="Calibri"/>
                <a:sym typeface="Calibri"/>
              </a:rPr>
              <a:t>… but I’m not the complexity theorist!</a:t>
            </a:r>
            <a:endParaRPr sz="2000">
              <a:latin typeface="Calibri"/>
              <a:ea typeface="Calibri"/>
              <a:cs typeface="Calibri"/>
              <a:sym typeface="Calibri"/>
            </a:endParaRPr>
          </a:p>
        </p:txBody>
      </p:sp>
      <p:pic>
        <p:nvPicPr>
          <p:cNvPr id="868" name="Google Shape;868;p67"/>
          <p:cNvPicPr preferRelativeResize="0"/>
          <p:nvPr/>
        </p:nvPicPr>
        <p:blipFill>
          <a:blip r:embed="rId3">
            <a:alphaModFix/>
          </a:blip>
          <a:stretch>
            <a:fillRect/>
          </a:stretch>
        </p:blipFill>
        <p:spPr>
          <a:xfrm>
            <a:off x="6883667" y="4332525"/>
            <a:ext cx="780051" cy="585048"/>
          </a:xfrm>
          <a:prstGeom prst="rect">
            <a:avLst/>
          </a:prstGeom>
          <a:noFill/>
          <a:ln>
            <a:noFill/>
          </a:ln>
        </p:spPr>
      </p:pic>
      <p:sp>
        <p:nvSpPr>
          <p:cNvPr id="869" name="Google Shape;869;p67"/>
          <p:cNvSpPr/>
          <p:nvPr/>
        </p:nvSpPr>
        <p:spPr>
          <a:xfrm>
            <a:off x="6377450" y="3200448"/>
            <a:ext cx="1792500" cy="750000"/>
          </a:xfrm>
          <a:prstGeom prst="rect">
            <a:avLst/>
          </a:prstGeom>
          <a:solidFill>
            <a:srgbClr val="D9D2E9"/>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a:solidFill>
                  <a:schemeClr val="dk1"/>
                </a:solidFill>
              </a:rPr>
              <a:t>Bounded Space/Time Compression</a:t>
            </a:r>
            <a:endParaRPr/>
          </a:p>
        </p:txBody>
      </p:sp>
      <p:cxnSp>
        <p:nvCxnSpPr>
          <p:cNvPr id="871" name="Google Shape;871;p67"/>
          <p:cNvCxnSpPr/>
          <p:nvPr/>
        </p:nvCxnSpPr>
        <p:spPr>
          <a:xfrm>
            <a:off x="6512375" y="2977748"/>
            <a:ext cx="0" cy="213900"/>
          </a:xfrm>
          <a:prstGeom prst="straightConnector1">
            <a:avLst/>
          </a:prstGeom>
          <a:noFill/>
          <a:ln w="19050" cap="flat" cmpd="sng">
            <a:solidFill>
              <a:schemeClr val="dk2"/>
            </a:solidFill>
            <a:prstDash val="solid"/>
            <a:round/>
            <a:headEnd type="none" w="med" len="med"/>
            <a:tailEnd type="triangle" w="med" len="med"/>
          </a:ln>
        </p:spPr>
      </p:cxnSp>
      <p:sp>
        <p:nvSpPr>
          <p:cNvPr id="872" name="Google Shape;872;p67"/>
          <p:cNvSpPr txBox="1"/>
          <p:nvPr/>
        </p:nvSpPr>
        <p:spPr>
          <a:xfrm>
            <a:off x="6485128" y="2840449"/>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S</a:t>
            </a:r>
            <a:endParaRPr/>
          </a:p>
        </p:txBody>
      </p:sp>
      <p:cxnSp>
        <p:nvCxnSpPr>
          <p:cNvPr id="873" name="Google Shape;873;p67"/>
          <p:cNvCxnSpPr/>
          <p:nvPr/>
        </p:nvCxnSpPr>
        <p:spPr>
          <a:xfrm>
            <a:off x="7350575" y="2977748"/>
            <a:ext cx="0" cy="213900"/>
          </a:xfrm>
          <a:prstGeom prst="straightConnector1">
            <a:avLst/>
          </a:prstGeom>
          <a:noFill/>
          <a:ln w="19050" cap="flat" cmpd="sng">
            <a:solidFill>
              <a:schemeClr val="dk2"/>
            </a:solidFill>
            <a:prstDash val="solid"/>
            <a:round/>
            <a:headEnd type="none" w="med" len="med"/>
            <a:tailEnd type="triangle" w="med" len="med"/>
          </a:ln>
        </p:spPr>
      </p:cxnSp>
      <p:sp>
        <p:nvSpPr>
          <p:cNvPr id="874" name="Google Shape;874;p67"/>
          <p:cNvSpPr txBox="1"/>
          <p:nvPr/>
        </p:nvSpPr>
        <p:spPr>
          <a:xfrm>
            <a:off x="7323328" y="2840449"/>
            <a:ext cx="952800" cy="340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T</a:t>
            </a:r>
            <a:endParaRPr/>
          </a:p>
        </p:txBody>
      </p:sp>
      <p:cxnSp>
        <p:nvCxnSpPr>
          <p:cNvPr id="875" name="Google Shape;875;p67"/>
          <p:cNvCxnSpPr>
            <a:stCxn id="869" idx="1"/>
          </p:cNvCxnSpPr>
          <p:nvPr/>
        </p:nvCxnSpPr>
        <p:spPr>
          <a:xfrm rot="10800000">
            <a:off x="5928350" y="3575448"/>
            <a:ext cx="449100" cy="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879"/>
        <p:cNvGrpSpPr/>
        <p:nvPr/>
      </p:nvGrpSpPr>
      <p:grpSpPr>
        <a:xfrm>
          <a:off x="0" y="0"/>
          <a:ext cx="0" cy="0"/>
          <a:chOff x="0" y="0"/>
          <a:chExt cx="0" cy="0"/>
        </a:xfrm>
      </p:grpSpPr>
      <p:sp>
        <p:nvSpPr>
          <p:cNvPr id="880" name="Google Shape;880;p68"/>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Music from Simple Rules</a:t>
            </a:r>
            <a:endParaRPr/>
          </a:p>
        </p:txBody>
      </p:sp>
      <p:sp>
        <p:nvSpPr>
          <p:cNvPr id="881" name="Google Shape;881;p68"/>
          <p:cNvSpPr txBox="1">
            <a:spLocks noGrp="1"/>
          </p:cNvSpPr>
          <p:nvPr>
            <p:ph type="body" idx="1"/>
          </p:nvPr>
        </p:nvSpPr>
        <p:spPr>
          <a:xfrm>
            <a:off x="243000" y="556500"/>
            <a:ext cx="8443800" cy="41538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This notion of complexity from simple rules is arguably more interesting (and alarming) when applied towards sound generation.</a:t>
            </a:r>
            <a:endParaRPr/>
          </a:p>
          <a:p>
            <a:pPr marL="0" lvl="0" indent="0" algn="l" rtl="0">
              <a:spcBef>
                <a:spcPts val="600"/>
              </a:spcBef>
              <a:spcAft>
                <a:spcPts val="0"/>
              </a:spcAft>
              <a:buNone/>
            </a:pPr>
            <a:endParaRPr/>
          </a:p>
          <a:p>
            <a:pPr marL="0" lvl="0" indent="0" algn="l" rtl="0">
              <a:spcBef>
                <a:spcPts val="600"/>
              </a:spcBef>
              <a:spcAft>
                <a:spcPts val="0"/>
              </a:spcAft>
              <a:buNone/>
            </a:pPr>
            <a:r>
              <a:rPr lang="en"/>
              <a:t>Music from very short programs (3rd iteration): </a:t>
            </a:r>
            <a:r>
              <a:rPr lang="en" u="sng">
                <a:solidFill>
                  <a:schemeClr val="hlink"/>
                </a:solidFill>
                <a:hlinkClick r:id="rId3"/>
              </a:rPr>
              <a:t>Youtube</a:t>
            </a:r>
            <a:endParaRPr/>
          </a:p>
          <a:p>
            <a:pPr marL="457200" lvl="0" indent="-355600" algn="l" rtl="0">
              <a:spcBef>
                <a:spcPts val="600"/>
              </a:spcBef>
              <a:spcAft>
                <a:spcPts val="0"/>
              </a:spcAft>
              <a:buSzPts val="2000"/>
              <a:buChar char="●"/>
            </a:pPr>
            <a:r>
              <a:rPr lang="en"/>
              <a:t>See </a:t>
            </a:r>
            <a:r>
              <a:rPr lang="en" u="sng">
                <a:solidFill>
                  <a:schemeClr val="hlink"/>
                </a:solidFill>
                <a:hlinkClick r:id="rId4"/>
              </a:rPr>
              <a:t>this link</a:t>
            </a:r>
            <a:r>
              <a:rPr lang="en"/>
              <a:t> if you want to try writing your own fractal sound generator.</a:t>
            </a:r>
            <a:endParaRPr/>
          </a:p>
          <a:p>
            <a:pPr marL="457200" lvl="0" indent="-355600" algn="l" rtl="0">
              <a:spcBef>
                <a:spcPts val="0"/>
              </a:spcBef>
              <a:spcAft>
                <a:spcPts val="0"/>
              </a:spcAft>
              <a:buSzPts val="2000"/>
              <a:buChar char="●"/>
            </a:pPr>
            <a:r>
              <a:rPr lang="en"/>
              <a:t>Or you can try playing around with this </a:t>
            </a:r>
            <a:r>
              <a:rPr lang="en" u="sng">
                <a:solidFill>
                  <a:schemeClr val="hlink"/>
                </a:solidFill>
                <a:hlinkClick r:id="rId5"/>
              </a:rPr>
              <a:t>javascript version</a:t>
            </a:r>
            <a:r>
              <a:rPr lang="en"/>
              <a:t> that I used in my freshman seminar on generative art.</a:t>
            </a:r>
            <a:endParaRPr/>
          </a:p>
          <a:p>
            <a:pPr marL="914400" lvl="1" indent="-355600" algn="l" rtl="0">
              <a:spcBef>
                <a:spcPts val="0"/>
              </a:spcBef>
              <a:spcAft>
                <a:spcPts val="0"/>
              </a:spcAft>
              <a:buSzPts val="2000"/>
              <a:buChar char="○"/>
            </a:pPr>
            <a:r>
              <a:rPr lang="en"/>
              <a:t>Fun program: return 100 * (t &amp; (t &gt;&gt; 3) &amp; (t &gt;&gt; 8)) % 16384;</a:t>
            </a:r>
            <a:endParaRPr/>
          </a:p>
          <a:p>
            <a:pPr marL="914400" lvl="1" indent="-355600" algn="l" rtl="0">
              <a:spcBef>
                <a:spcPts val="0"/>
              </a:spcBef>
              <a:spcAft>
                <a:spcPts val="0"/>
              </a:spcAft>
              <a:buSzPts val="2000"/>
              <a:buChar char="○"/>
            </a:pPr>
            <a:r>
              <a:rPr lang="en"/>
              <a:t>See </a:t>
            </a:r>
            <a:r>
              <a:rPr lang="en" u="sng">
                <a:solidFill>
                  <a:schemeClr val="hlink"/>
                </a:solidFill>
                <a:hlinkClick r:id="rId6"/>
              </a:rPr>
              <a:t>these slides</a:t>
            </a:r>
            <a:r>
              <a:rPr lang="en"/>
              <a:t> for examples of interesting inputs.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20"/>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Ultra Compression</a:t>
            </a:r>
            <a:endParaRPr/>
          </a:p>
        </p:txBody>
      </p:sp>
      <p:sp>
        <p:nvSpPr>
          <p:cNvPr id="99" name="Google Shape;99;p20"/>
          <p:cNvSpPr txBox="1"/>
          <p:nvPr/>
        </p:nvSpPr>
        <p:spPr>
          <a:xfrm>
            <a:off x="152400" y="661525"/>
            <a:ext cx="8896200" cy="2842200"/>
          </a:xfrm>
          <a:prstGeom prst="rect">
            <a:avLst/>
          </a:prstGeom>
          <a:solidFill>
            <a:srgbClr val="EFEFEF"/>
          </a:solidFill>
          <a:ln w="9525" cap="flat" cmpd="sng">
            <a:solidFill>
              <a:srgbClr val="000000"/>
            </a:solidFill>
            <a:prstDash val="solid"/>
            <a:round/>
            <a:headEnd type="none" w="sm" len="sm"/>
            <a:tailEnd type="none" w="sm" len="sm"/>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700" b="1">
                <a:solidFill>
                  <a:srgbClr val="661111"/>
                </a:solidFill>
                <a:highlight>
                  <a:srgbClr val="EFEFEF"/>
                </a:highlight>
                <a:latin typeface="Consolas"/>
                <a:ea typeface="Consolas"/>
                <a:cs typeface="Consolas"/>
                <a:sym typeface="Consolas"/>
              </a:rPr>
              <a:t>public static</a:t>
            </a:r>
            <a:r>
              <a:rPr lang="en" sz="1700">
                <a:solidFill>
                  <a:schemeClr val="dk1"/>
                </a:solidFill>
                <a:highlight>
                  <a:srgbClr val="EFEFEF"/>
                </a:highlight>
                <a:latin typeface="Consolas"/>
                <a:ea typeface="Consolas"/>
                <a:cs typeface="Consolas"/>
                <a:sym typeface="Consolas"/>
              </a:rPr>
              <a:t> String </a:t>
            </a:r>
            <a:r>
              <a:rPr lang="en" sz="1700">
                <a:solidFill>
                  <a:srgbClr val="004466"/>
                </a:solidFill>
                <a:highlight>
                  <a:srgbClr val="EFEFEF"/>
                </a:highlight>
                <a:latin typeface="Consolas"/>
                <a:ea typeface="Consolas"/>
                <a:cs typeface="Consolas"/>
                <a:sym typeface="Consolas"/>
              </a:rPr>
              <a:t>greatmobydecompress</a:t>
            </a:r>
            <a:r>
              <a:rPr lang="en" sz="1700" b="1">
                <a:solidFill>
                  <a:schemeClr val="dk1"/>
                </a:solidFill>
                <a:highlight>
                  <a:srgbClr val="EFEFEF"/>
                </a:highlight>
                <a:latin typeface="Consolas"/>
                <a:ea typeface="Consolas"/>
                <a:cs typeface="Consolas"/>
                <a:sym typeface="Consolas"/>
              </a:rPr>
              <a:t>(</a:t>
            </a:r>
            <a:r>
              <a:rPr lang="en" sz="1700" b="1">
                <a:solidFill>
                  <a:srgbClr val="000066"/>
                </a:solidFill>
                <a:highlight>
                  <a:srgbClr val="EFEFEF"/>
                </a:highlight>
                <a:latin typeface="Consolas"/>
                <a:ea typeface="Consolas"/>
                <a:cs typeface="Consolas"/>
                <a:sym typeface="Consolas"/>
              </a:rPr>
              <a:t>Bitstream</a:t>
            </a:r>
            <a:r>
              <a:rPr lang="en" sz="1700">
                <a:solidFill>
                  <a:schemeClr val="dk1"/>
                </a:solidFill>
                <a:highlight>
                  <a:srgbClr val="EFEFEF"/>
                </a:highlight>
                <a:latin typeface="Consolas"/>
                <a:ea typeface="Consolas"/>
                <a:cs typeface="Consolas"/>
                <a:sym typeface="Consolas"/>
              </a:rPr>
              <a:t> bs</a:t>
            </a:r>
            <a:r>
              <a:rPr lang="en" sz="1700" b="1">
                <a:solidFill>
                  <a:schemeClr val="dk1"/>
                </a:solidFill>
                <a:highlight>
                  <a:srgbClr val="EFEFEF"/>
                </a:highlight>
                <a:latin typeface="Consolas"/>
                <a:ea typeface="Consolas"/>
                <a:cs typeface="Consolas"/>
                <a:sym typeface="Consolas"/>
              </a:rPr>
              <a:t>) {</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rgbClr val="661111"/>
                </a:solidFill>
                <a:highlight>
                  <a:srgbClr val="EFEFEF"/>
                </a:highlight>
                <a:latin typeface="Consolas"/>
                <a:ea typeface="Consolas"/>
                <a:cs typeface="Consolas"/>
                <a:sym typeface="Consolas"/>
              </a:rPr>
              <a:t>if</a:t>
            </a:r>
            <a:r>
              <a:rPr lang="en" sz="1700">
                <a:solidFill>
                  <a:schemeClr val="dk1"/>
                </a:solidFill>
                <a:highlight>
                  <a:srgbClr val="EFEFEF"/>
                </a:highlight>
                <a:latin typeface="Consolas"/>
                <a:ea typeface="Consolas"/>
                <a:cs typeface="Consolas"/>
                <a:sym typeface="Consolas"/>
              </a:rPr>
              <a:t> </a:t>
            </a:r>
            <a:r>
              <a:rPr lang="en" sz="1700" b="1">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bs.toInt() </a:t>
            </a:r>
            <a:r>
              <a:rPr lang="en" sz="1700" b="1">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0</a:t>
            </a:r>
            <a:r>
              <a:rPr lang="en" sz="1700" b="1">
                <a:solidFill>
                  <a:schemeClr val="dk1"/>
                </a:solidFill>
                <a:highlight>
                  <a:srgbClr val="EFEFEF"/>
                </a:highlight>
                <a:latin typeface="Consolas"/>
                <a:ea typeface="Consolas"/>
                <a:cs typeface="Consolas"/>
                <a:sym typeface="Consolas"/>
              </a:rPr>
              <a:t>) {</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rgbClr val="661111"/>
                </a:solidFill>
                <a:highlight>
                  <a:srgbClr val="EFEFEF"/>
                </a:highlight>
                <a:latin typeface="Consolas"/>
                <a:ea typeface="Consolas"/>
                <a:cs typeface="Consolas"/>
                <a:sym typeface="Consolas"/>
              </a:rPr>
              <a:t>return</a:t>
            </a:r>
            <a:r>
              <a:rPr lang="en" sz="1700">
                <a:solidFill>
                  <a:schemeClr val="dk1"/>
                </a:solidFill>
                <a:highlight>
                  <a:srgbClr val="EFEFEF"/>
                </a:highlight>
                <a:latin typeface="Consolas"/>
                <a:ea typeface="Consolas"/>
                <a:cs typeface="Consolas"/>
                <a:sym typeface="Consolas"/>
              </a:rPr>
              <a:t> </a:t>
            </a:r>
            <a:r>
              <a:rPr lang="en" sz="1700">
                <a:solidFill>
                  <a:srgbClr val="AA4400"/>
                </a:solidFill>
                <a:highlight>
                  <a:srgbClr val="EFEFEF"/>
                </a:highlight>
                <a:latin typeface="Consolas"/>
                <a:ea typeface="Consolas"/>
                <a:cs typeface="Consolas"/>
                <a:sym typeface="Consolas"/>
              </a:rPr>
              <a:t>"CALL me Ishmael. Some years ago never mind how..."</a:t>
            </a:r>
            <a:r>
              <a:rPr lang="en" sz="1700" b="1">
                <a:solidFill>
                  <a:schemeClr val="dk1"/>
                </a:solidFill>
                <a:highlight>
                  <a:srgbClr val="EFEFEF"/>
                </a:highlight>
                <a:latin typeface="Consolas"/>
                <a:ea typeface="Consolas"/>
                <a:cs typeface="Consolas"/>
                <a:sym typeface="Consolas"/>
              </a:rPr>
              <a:t>;</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chemeClr val="dk1"/>
                </a:solidFill>
                <a:highlight>
                  <a:srgbClr val="EFEFEF"/>
                </a:highlight>
                <a:latin typeface="Consolas"/>
                <a:ea typeface="Consolas"/>
                <a:cs typeface="Consolas"/>
                <a:sym typeface="Consolas"/>
              </a:rPr>
              <a:t>}</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rgbClr val="661111"/>
                </a:solidFill>
                <a:highlight>
                  <a:srgbClr val="EFEFEF"/>
                </a:highlight>
                <a:latin typeface="Consolas"/>
                <a:ea typeface="Consolas"/>
                <a:cs typeface="Consolas"/>
                <a:sym typeface="Consolas"/>
              </a:rPr>
              <a:t>if</a:t>
            </a:r>
            <a:r>
              <a:rPr lang="en" sz="1700">
                <a:solidFill>
                  <a:schemeClr val="dk1"/>
                </a:solidFill>
                <a:highlight>
                  <a:srgbClr val="EFEFEF"/>
                </a:highlight>
                <a:latin typeface="Consolas"/>
                <a:ea typeface="Consolas"/>
                <a:cs typeface="Consolas"/>
                <a:sym typeface="Consolas"/>
              </a:rPr>
              <a:t> </a:t>
            </a:r>
            <a:r>
              <a:rPr lang="en" sz="1700" b="1">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bs.toInt() </a:t>
            </a:r>
            <a:r>
              <a:rPr lang="en" sz="1700" b="1">
                <a:solidFill>
                  <a:schemeClr val="dk1"/>
                </a:solidFill>
                <a:highlight>
                  <a:srgbClr val="EFEFEF"/>
                </a:highlight>
                <a:latin typeface="Consolas"/>
                <a:ea typeface="Consolas"/>
                <a:cs typeface="Consolas"/>
                <a:sym typeface="Consolas"/>
              </a:rPr>
              <a:t>==</a:t>
            </a:r>
            <a:r>
              <a:rPr lang="en" sz="1700">
                <a:solidFill>
                  <a:schemeClr val="dk1"/>
                </a:solidFill>
                <a:highlight>
                  <a:srgbClr val="EFEFEF"/>
                </a:highlight>
                <a:latin typeface="Consolas"/>
                <a:ea typeface="Consolas"/>
                <a:cs typeface="Consolas"/>
                <a:sym typeface="Consolas"/>
              </a:rPr>
              <a:t> </a:t>
            </a:r>
            <a:r>
              <a:rPr lang="en" sz="1700">
                <a:solidFill>
                  <a:srgbClr val="880022"/>
                </a:solidFill>
                <a:highlight>
                  <a:srgbClr val="EFEFEF"/>
                </a:highlight>
                <a:latin typeface="Consolas"/>
                <a:ea typeface="Consolas"/>
                <a:cs typeface="Consolas"/>
                <a:sym typeface="Consolas"/>
              </a:rPr>
              <a:t>1</a:t>
            </a:r>
            <a:r>
              <a:rPr lang="en" sz="1700" b="1">
                <a:solidFill>
                  <a:schemeClr val="dk1"/>
                </a:solidFill>
                <a:highlight>
                  <a:srgbClr val="EFEFEF"/>
                </a:highlight>
                <a:latin typeface="Consolas"/>
                <a:ea typeface="Consolas"/>
                <a:cs typeface="Consolas"/>
                <a:sym typeface="Consolas"/>
              </a:rPr>
              <a:t>) {</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rgbClr val="661111"/>
                </a:solidFill>
                <a:highlight>
                  <a:srgbClr val="EFEFEF"/>
                </a:highlight>
                <a:latin typeface="Consolas"/>
                <a:ea typeface="Consolas"/>
                <a:cs typeface="Consolas"/>
                <a:sym typeface="Consolas"/>
              </a:rPr>
              <a:t>return</a:t>
            </a:r>
            <a:r>
              <a:rPr lang="en" sz="1700">
                <a:solidFill>
                  <a:schemeClr val="dk1"/>
                </a:solidFill>
                <a:highlight>
                  <a:srgbClr val="EFEFEF"/>
                </a:highlight>
                <a:latin typeface="Consolas"/>
                <a:ea typeface="Consolas"/>
                <a:cs typeface="Consolas"/>
                <a:sym typeface="Consolas"/>
              </a:rPr>
              <a:t> </a:t>
            </a:r>
            <a:r>
              <a:rPr lang="en" sz="1700">
                <a:solidFill>
                  <a:srgbClr val="AA4400"/>
                </a:solidFill>
                <a:highlight>
                  <a:srgbClr val="EFEFEF"/>
                </a:highlight>
                <a:latin typeface="Consolas"/>
                <a:ea typeface="Consolas"/>
                <a:cs typeface="Consolas"/>
                <a:sym typeface="Consolas"/>
              </a:rPr>
              <a:t>"It was the best of times, it was the worst of times..."</a:t>
            </a:r>
            <a:r>
              <a:rPr lang="en" sz="1700" b="1">
                <a:solidFill>
                  <a:schemeClr val="dk1"/>
                </a:solidFill>
                <a:highlight>
                  <a:srgbClr val="EFEFEF"/>
                </a:highlight>
                <a:latin typeface="Consolas"/>
                <a:ea typeface="Consolas"/>
                <a:cs typeface="Consolas"/>
                <a:sym typeface="Consolas"/>
              </a:rPr>
              <a:t>;</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a:solidFill>
                  <a:schemeClr val="dk1"/>
                </a:solidFill>
                <a:highlight>
                  <a:srgbClr val="EFEFEF"/>
                </a:highlight>
                <a:latin typeface="Consolas"/>
                <a:ea typeface="Consolas"/>
                <a:cs typeface="Consolas"/>
                <a:sym typeface="Consolas"/>
              </a:rPr>
              <a:t>    </a:t>
            </a:r>
            <a:r>
              <a:rPr lang="en" sz="1700" b="1">
                <a:solidFill>
                  <a:schemeClr val="dk1"/>
                </a:solidFill>
                <a:highlight>
                  <a:srgbClr val="EFEFEF"/>
                </a:highlight>
                <a:latin typeface="Consolas"/>
                <a:ea typeface="Consolas"/>
                <a:cs typeface="Consolas"/>
                <a:sym typeface="Consolas"/>
              </a:rPr>
              <a:t>}</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b="1">
                <a:solidFill>
                  <a:schemeClr val="dk1"/>
                </a:solidFill>
                <a:highlight>
                  <a:srgbClr val="EFEFEF"/>
                </a:highlight>
                <a:latin typeface="Consolas"/>
                <a:ea typeface="Consolas"/>
                <a:cs typeface="Consolas"/>
                <a:sym typeface="Consolas"/>
              </a:rPr>
              <a:t>    </a:t>
            </a:r>
            <a:r>
              <a:rPr lang="en" sz="1700" b="1">
                <a:solidFill>
                  <a:srgbClr val="661111"/>
                </a:solidFill>
                <a:highlight>
                  <a:srgbClr val="EFEFEF"/>
                </a:highlight>
                <a:latin typeface="Consolas"/>
                <a:ea typeface="Consolas"/>
                <a:cs typeface="Consolas"/>
                <a:sym typeface="Consolas"/>
              </a:rPr>
              <a:t>return</a:t>
            </a:r>
            <a:r>
              <a:rPr lang="en" sz="1700">
                <a:solidFill>
                  <a:schemeClr val="dk1"/>
                </a:solidFill>
                <a:highlight>
                  <a:srgbClr val="EFEFEF"/>
                </a:highlight>
                <a:latin typeface="Consolas"/>
                <a:ea typeface="Consolas"/>
                <a:cs typeface="Consolas"/>
                <a:sym typeface="Consolas"/>
              </a:rPr>
              <a:t> </a:t>
            </a:r>
            <a:r>
              <a:rPr lang="en" sz="1700">
                <a:solidFill>
                  <a:srgbClr val="AA4400"/>
                </a:solidFill>
                <a:highlight>
                  <a:srgbClr val="EFEFEF"/>
                </a:highlight>
                <a:latin typeface="Consolas"/>
                <a:ea typeface="Consolas"/>
                <a:cs typeface="Consolas"/>
                <a:sym typeface="Consolas"/>
              </a:rPr>
              <a:t>bs</a:t>
            </a:r>
            <a:r>
              <a:rPr lang="en" sz="1700">
                <a:solidFill>
                  <a:schemeClr val="dk1"/>
                </a:solidFill>
                <a:highlight>
                  <a:srgbClr val="EFEFEF"/>
                </a:highlight>
                <a:latin typeface="Consolas"/>
                <a:ea typeface="Consolas"/>
                <a:cs typeface="Consolas"/>
                <a:sym typeface="Consolas"/>
              </a:rPr>
              <a:t>.dropFirstBit().toString();</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r>
              <a:rPr lang="en" sz="1700" b="1">
                <a:solidFill>
                  <a:schemeClr val="dk1"/>
                </a:solidFill>
                <a:highlight>
                  <a:srgbClr val="EFEFEF"/>
                </a:highlight>
                <a:latin typeface="Consolas"/>
                <a:ea typeface="Consolas"/>
                <a:cs typeface="Consolas"/>
                <a:sym typeface="Consolas"/>
              </a:rPr>
              <a:t>}</a:t>
            </a:r>
            <a:endParaRPr sz="1700" b="1">
              <a:solidFill>
                <a:schemeClr val="dk1"/>
              </a:solidFill>
              <a:highlight>
                <a:srgbClr val="EFEFEF"/>
              </a:highlight>
              <a:latin typeface="Consolas"/>
              <a:ea typeface="Consolas"/>
              <a:cs typeface="Consolas"/>
              <a:sym typeface="Consolas"/>
            </a:endParaRPr>
          </a:p>
          <a:p>
            <a:pPr marL="0" lvl="0" indent="0" algn="l" rtl="0">
              <a:lnSpc>
                <a:spcPct val="115000"/>
              </a:lnSpc>
              <a:spcBef>
                <a:spcPts val="0"/>
              </a:spcBef>
              <a:spcAft>
                <a:spcPts val="0"/>
              </a:spcAft>
              <a:buNone/>
            </a:pPr>
            <a:endParaRPr sz="1700" b="1">
              <a:solidFill>
                <a:schemeClr val="dk1"/>
              </a:solidFill>
              <a:highlight>
                <a:srgbClr val="EFEFEF"/>
              </a:highlight>
              <a:latin typeface="Consolas"/>
              <a:ea typeface="Consolas"/>
              <a:cs typeface="Consolas"/>
              <a:sym typeface="Consolas"/>
            </a:endParaRPr>
          </a:p>
        </p:txBody>
      </p:sp>
      <p:graphicFrame>
        <p:nvGraphicFramePr>
          <p:cNvPr id="100" name="Google Shape;100;p20"/>
          <p:cNvGraphicFramePr/>
          <p:nvPr/>
        </p:nvGraphicFramePr>
        <p:xfrm>
          <a:off x="1104900" y="3143250"/>
          <a:ext cx="3000000" cy="3000000"/>
        </p:xfrm>
        <a:graphic>
          <a:graphicData uri="http://schemas.openxmlformats.org/drawingml/2006/table">
            <a:tbl>
              <a:tblPr>
                <a:noFill/>
                <a:tableStyleId>{2760A0A7-896C-45C8-AF80-3D1E6FE3846E}</a:tableStyleId>
              </a:tblPr>
              <a:tblGrid>
                <a:gridCol w="2413000">
                  <a:extLst>
                    <a:ext uri="{9D8B030D-6E8A-4147-A177-3AD203B41FA5}">
                      <a16:colId xmlns:a16="http://schemas.microsoft.com/office/drawing/2014/main" val="20000"/>
                    </a:ext>
                  </a:extLst>
                </a:gridCol>
                <a:gridCol w="2413000">
                  <a:extLst>
                    <a:ext uri="{9D8B030D-6E8A-4147-A177-3AD203B41FA5}">
                      <a16:colId xmlns:a16="http://schemas.microsoft.com/office/drawing/2014/main" val="20001"/>
                    </a:ext>
                  </a:extLst>
                </a:gridCol>
                <a:gridCol w="2413000">
                  <a:extLst>
                    <a:ext uri="{9D8B030D-6E8A-4147-A177-3AD203B41FA5}">
                      <a16:colId xmlns:a16="http://schemas.microsoft.com/office/drawing/2014/main" val="20002"/>
                    </a:ext>
                  </a:extLst>
                </a:gridCol>
              </a:tblGrid>
              <a:tr h="381000">
                <a:tc>
                  <a:txBody>
                    <a:bodyPr/>
                    <a:lstStyle/>
                    <a:p>
                      <a:pPr marL="0" lvl="0" indent="0" algn="l" rtl="0">
                        <a:spcBef>
                          <a:spcPts val="0"/>
                        </a:spcBef>
                        <a:spcAft>
                          <a:spcPts val="0"/>
                        </a:spcAft>
                        <a:buNone/>
                      </a:pPr>
                      <a:r>
                        <a:rPr lang="en"/>
                        <a:t>Algorithm</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Uncompressed size (bits)</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tc>
                  <a:txBody>
                    <a:bodyPr/>
                    <a:lstStyle/>
                    <a:p>
                      <a:pPr marL="0" lvl="0" indent="0" algn="l" rtl="0">
                        <a:spcBef>
                          <a:spcPts val="0"/>
                        </a:spcBef>
                        <a:spcAft>
                          <a:spcPts val="0"/>
                        </a:spcAft>
                        <a:buNone/>
                      </a:pPr>
                      <a:r>
                        <a:rPr lang="en"/>
                        <a:t>Compressed size (</a:t>
                      </a:r>
                      <a:r>
                        <a:rPr lang="en">
                          <a:solidFill>
                            <a:schemeClr val="dk1"/>
                          </a:solidFill>
                        </a:rPr>
                        <a:t>bits</a:t>
                      </a:r>
                      <a:r>
                        <a:rPr lang="en"/>
                        <a:t>)</a:t>
                      </a:r>
                      <a:endParaRPr/>
                    </a:p>
                  </a:txBody>
                  <a:tcPr marL="91425" marR="91425" marT="91425" marB="91425">
                    <a:lnB w="9525" cap="flat" cmpd="sng">
                      <a:solidFill>
                        <a:srgbClr val="9E9E9E"/>
                      </a:solidFill>
                      <a:prstDash val="solid"/>
                      <a:round/>
                      <a:headEnd type="none" w="sm" len="sm"/>
                      <a:tailEnd type="none" w="sm" len="sm"/>
                    </a:lnB>
                    <a:solidFill>
                      <a:srgbClr val="D9D9D9"/>
                    </a:solidFill>
                  </a:tcPr>
                </a:tc>
                <a:extLst>
                  <a:ext uri="{0D108BD9-81ED-4DB2-BD59-A6C34878D82A}">
                    <a16:rowId xmlns:a16="http://schemas.microsoft.com/office/drawing/2014/main" val="10000"/>
                  </a:ext>
                </a:extLst>
              </a:tr>
              <a:tr h="381000">
                <a:tc>
                  <a:txBody>
                    <a:bodyPr/>
                    <a:lstStyle/>
                    <a:p>
                      <a:pPr marL="0" lvl="0" indent="0" algn="l" rtl="0">
                        <a:spcBef>
                          <a:spcPts val="0"/>
                        </a:spcBef>
                        <a:spcAft>
                          <a:spcPts val="0"/>
                        </a:spcAft>
                        <a:buNone/>
                      </a:pPr>
                      <a:r>
                        <a:rPr lang="en"/>
                        <a:t>zip</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2091000</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lvl="0" indent="0" algn="l" rtl="0">
                        <a:spcBef>
                          <a:spcPts val="0"/>
                        </a:spcBef>
                        <a:spcAft>
                          <a:spcPts val="0"/>
                        </a:spcAft>
                        <a:buNone/>
                      </a:pPr>
                      <a:r>
                        <a:rPr lang="en"/>
                        <a:t>huffman</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3412896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lvl="0" indent="0" algn="l" rtl="0">
                        <a:spcBef>
                          <a:spcPts val="0"/>
                        </a:spcBef>
                        <a:spcAft>
                          <a:spcPts val="0"/>
                        </a:spcAft>
                        <a:buNone/>
                      </a:pPr>
                      <a:r>
                        <a:rPr lang="en"/>
                        <a:t>bzip2</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5145656</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0" lvl="0" indent="0" algn="l" rtl="0">
                        <a:spcBef>
                          <a:spcPts val="0"/>
                        </a:spcBef>
                        <a:spcAft>
                          <a:spcPts val="0"/>
                        </a:spcAft>
                        <a:buNone/>
                      </a:pPr>
                      <a:r>
                        <a:rPr lang="en"/>
                        <a:t>1805288</a:t>
                      </a:r>
                      <a:endParaRPr/>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lvl="0" indent="0" algn="l" rtl="0">
                        <a:spcBef>
                          <a:spcPts val="0"/>
                        </a:spcBef>
                        <a:spcAft>
                          <a:spcPts val="0"/>
                        </a:spcAft>
                        <a:buNone/>
                      </a:pPr>
                      <a:r>
                        <a:rPr lang="en"/>
                        <a:t>greatmobydecompress</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Clr>
                          <a:schemeClr val="dk1"/>
                        </a:buClr>
                        <a:buSzPts val="1100"/>
                        <a:buFont typeface="Arial"/>
                        <a:buNone/>
                      </a:pPr>
                      <a:r>
                        <a:rPr lang="en">
                          <a:solidFill>
                            <a:schemeClr val="dk1"/>
                          </a:solidFill>
                        </a:rPr>
                        <a:t>5145656</a:t>
                      </a:r>
                      <a:endParaRPr/>
                    </a:p>
                  </a:txBody>
                  <a:tcPr marL="91425" marR="91425" marT="91425" marB="91425">
                    <a:lnT w="9525" cap="flat" cmpd="sng">
                      <a:solidFill>
                        <a:srgbClr val="9E9E9E"/>
                      </a:solidFill>
                      <a:prstDash val="solid"/>
                      <a:round/>
                      <a:headEnd type="none" w="sm" len="sm"/>
                      <a:tailEnd type="none" w="sm" len="sm"/>
                    </a:lnT>
                  </a:tcPr>
                </a:tc>
                <a:tc>
                  <a:txBody>
                    <a:bodyPr/>
                    <a:lstStyle/>
                    <a:p>
                      <a:pPr marL="0" lvl="0" indent="0" algn="l" rtl="0">
                        <a:spcBef>
                          <a:spcPts val="0"/>
                        </a:spcBef>
                        <a:spcAft>
                          <a:spcPts val="0"/>
                        </a:spcAft>
                        <a:buNone/>
                      </a:pPr>
                      <a:r>
                        <a:rPr lang="en"/>
                        <a:t>1</a:t>
                      </a:r>
                      <a:endParaRPr/>
                    </a:p>
                  </a:txBody>
                  <a:tcPr marL="91425" marR="91425" marT="91425" marB="91425">
                    <a:lnT w="9525" cap="flat" cmpd="sng">
                      <a:solidFill>
                        <a:srgbClr val="9E9E9E"/>
                      </a:solidFill>
                      <a:prstDash val="solid"/>
                      <a:round/>
                      <a:headEnd type="none" w="sm" len="sm"/>
                      <a:tailEnd type="none" w="sm" len="sm"/>
                    </a:lnT>
                  </a:tcPr>
                </a:tc>
                <a:extLst>
                  <a:ext uri="{0D108BD9-81ED-4DB2-BD59-A6C34878D82A}">
                    <a16:rowId xmlns:a16="http://schemas.microsoft.com/office/drawing/2014/main" val="10004"/>
                  </a:ext>
                </a:extLst>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21"/>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 Flaw in Compression Model #1</a:t>
            </a:r>
            <a:endParaRPr/>
          </a:p>
        </p:txBody>
      </p:sp>
      <p:sp>
        <p:nvSpPr>
          <p:cNvPr id="106" name="Google Shape;106;p21"/>
          <p:cNvSpPr txBox="1">
            <a:spLocks noGrp="1"/>
          </p:cNvSpPr>
          <p:nvPr>
            <p:ph type="body" idx="1"/>
          </p:nvPr>
        </p:nvSpPr>
        <p:spPr>
          <a:xfrm>
            <a:off x="243000" y="556500"/>
            <a:ext cx="8443800" cy="29223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Source code for decompression algorithm itself might be highly complex.</a:t>
            </a:r>
            <a:endParaRPr/>
          </a:p>
          <a:p>
            <a:pPr marL="457200" lvl="0" indent="-355600" algn="l" rtl="0">
              <a:spcBef>
                <a:spcPts val="600"/>
              </a:spcBef>
              <a:spcAft>
                <a:spcPts val="0"/>
              </a:spcAft>
              <a:buSzPts val="2000"/>
              <a:buChar char="●"/>
            </a:pPr>
            <a:r>
              <a:rPr lang="en"/>
              <a:t>To avoid this issue, we can include the number of bits for the source code of the algorithm itself.</a:t>
            </a:r>
            <a:endParaRPr/>
          </a:p>
          <a:p>
            <a:pPr marL="0" lvl="0" indent="0" algn="l" rtl="0">
              <a:spcBef>
                <a:spcPts val="600"/>
              </a:spcBef>
              <a:spcAft>
                <a:spcPts val="0"/>
              </a:spcAft>
              <a:buNone/>
            </a:pPr>
            <a:endParaRPr/>
          </a:p>
          <a:p>
            <a:pPr marL="0" lvl="0" indent="0" algn="l" rtl="0">
              <a:spcBef>
                <a:spcPts val="600"/>
              </a:spcBef>
              <a:spcAft>
                <a:spcPts val="0"/>
              </a:spcAft>
              <a:buNone/>
            </a:pPr>
            <a:endParaRPr/>
          </a:p>
        </p:txBody>
      </p:sp>
      <p:sp>
        <p:nvSpPr>
          <p:cNvPr id="107" name="Google Shape;107;p21"/>
          <p:cNvSpPr/>
          <p:nvPr/>
        </p:nvSpPr>
        <p:spPr>
          <a:xfrm>
            <a:off x="733175" y="4015500"/>
            <a:ext cx="2207400" cy="3045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1</a:t>
            </a:r>
            <a:endParaRPr/>
          </a:p>
        </p:txBody>
      </p:sp>
      <p:cxnSp>
        <p:nvCxnSpPr>
          <p:cNvPr id="108" name="Google Shape;108;p21"/>
          <p:cNvCxnSpPr>
            <a:stCxn id="107" idx="3"/>
            <a:endCxn id="109" idx="1"/>
          </p:cNvCxnSpPr>
          <p:nvPr/>
        </p:nvCxnSpPr>
        <p:spPr>
          <a:xfrm>
            <a:off x="2940575" y="4167750"/>
            <a:ext cx="555300" cy="0"/>
          </a:xfrm>
          <a:prstGeom prst="straightConnector1">
            <a:avLst/>
          </a:prstGeom>
          <a:noFill/>
          <a:ln w="19050" cap="flat" cmpd="sng">
            <a:solidFill>
              <a:srgbClr val="666666"/>
            </a:solidFill>
            <a:prstDash val="solid"/>
            <a:round/>
            <a:headEnd type="none" w="med" len="med"/>
            <a:tailEnd type="triangle" w="med" len="med"/>
          </a:ln>
        </p:spPr>
      </p:cxnSp>
      <p:sp>
        <p:nvSpPr>
          <p:cNvPr id="110" name="Google Shape;110;p21"/>
          <p:cNvSpPr/>
          <p:nvPr/>
        </p:nvSpPr>
        <p:spPr>
          <a:xfrm>
            <a:off x="5980275" y="4015600"/>
            <a:ext cx="2341200" cy="304500"/>
          </a:xfrm>
          <a:prstGeom prst="rect">
            <a:avLst/>
          </a:prstGeom>
          <a:solidFill>
            <a:srgbClr val="EFEFEF"/>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0100001101000001</a:t>
            </a:r>
            <a:r>
              <a:rPr lang="en">
                <a:solidFill>
                  <a:srgbClr val="000000"/>
                </a:solidFill>
              </a:rPr>
              <a:t>...</a:t>
            </a:r>
            <a:endParaRPr/>
          </a:p>
        </p:txBody>
      </p:sp>
      <p:cxnSp>
        <p:nvCxnSpPr>
          <p:cNvPr id="111" name="Google Shape;111;p21"/>
          <p:cNvCxnSpPr>
            <a:stCxn id="109" idx="3"/>
            <a:endCxn id="110" idx="1"/>
          </p:cNvCxnSpPr>
          <p:nvPr/>
        </p:nvCxnSpPr>
        <p:spPr>
          <a:xfrm>
            <a:off x="5288263" y="4167750"/>
            <a:ext cx="692100" cy="0"/>
          </a:xfrm>
          <a:prstGeom prst="straightConnector1">
            <a:avLst/>
          </a:prstGeom>
          <a:noFill/>
          <a:ln w="19050" cap="flat" cmpd="sng">
            <a:solidFill>
              <a:srgbClr val="666666"/>
            </a:solidFill>
            <a:prstDash val="solid"/>
            <a:round/>
            <a:headEnd type="none" w="med" len="med"/>
            <a:tailEnd type="triangle" w="med" len="med"/>
          </a:ln>
        </p:spPr>
      </p:cxnSp>
      <p:sp>
        <p:nvSpPr>
          <p:cNvPr id="112" name="Google Shape;112;p21"/>
          <p:cNvSpPr txBox="1"/>
          <p:nvPr/>
        </p:nvSpPr>
        <p:spPr>
          <a:xfrm>
            <a:off x="5995861" y="4243900"/>
            <a:ext cx="2341200" cy="75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mobydick.txt</a:t>
            </a:r>
            <a:endParaRPr/>
          </a:p>
        </p:txBody>
      </p:sp>
      <p:sp>
        <p:nvSpPr>
          <p:cNvPr id="113" name="Google Shape;113;p21"/>
          <p:cNvSpPr txBox="1"/>
          <p:nvPr/>
        </p:nvSpPr>
        <p:spPr>
          <a:xfrm>
            <a:off x="1137800" y="3669800"/>
            <a:ext cx="16191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solidFill>
                  <a:srgbClr val="000000"/>
                </a:solidFill>
              </a:rPr>
              <a:t>Compressed Bits</a:t>
            </a:r>
            <a:endParaRPr/>
          </a:p>
        </p:txBody>
      </p:sp>
      <p:sp>
        <p:nvSpPr>
          <p:cNvPr id="109" name="Google Shape;109;p21"/>
          <p:cNvSpPr/>
          <p:nvPr/>
        </p:nvSpPr>
        <p:spPr>
          <a:xfrm>
            <a:off x="3495763" y="3792750"/>
            <a:ext cx="1792500" cy="750000"/>
          </a:xfrm>
          <a:prstGeom prst="rect">
            <a:avLst/>
          </a:prstGeom>
          <a:solidFill>
            <a:srgbClr val="D9EAD3"/>
          </a:solidFill>
          <a:ln w="19050" cap="flat" cmpd="sng">
            <a:solidFill>
              <a:srgbClr val="666666"/>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Decompression</a:t>
            </a:r>
            <a:endParaRPr/>
          </a:p>
          <a:p>
            <a:pPr marL="0" lvl="0" indent="0" algn="ctr" rtl="0">
              <a:spcBef>
                <a:spcPts val="0"/>
              </a:spcBef>
              <a:spcAft>
                <a:spcPts val="0"/>
              </a:spcAft>
              <a:buNone/>
            </a:pPr>
            <a:r>
              <a:rPr lang="en"/>
              <a:t>Algorithm C</a:t>
            </a:r>
            <a:r>
              <a:rPr lang="en" baseline="30000"/>
              <a:t>-1</a:t>
            </a:r>
            <a:endParaRPr baseline="30000"/>
          </a:p>
        </p:txBody>
      </p:sp>
      <p:sp>
        <p:nvSpPr>
          <p:cNvPr id="114" name="Google Shape;114;p21"/>
          <p:cNvSpPr txBox="1"/>
          <p:nvPr/>
        </p:nvSpPr>
        <p:spPr>
          <a:xfrm>
            <a:off x="1533775" y="4286575"/>
            <a:ext cx="692100" cy="27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1 bit</a:t>
            </a:r>
            <a:endParaRPr/>
          </a:p>
        </p:txBody>
      </p:sp>
      <p:sp>
        <p:nvSpPr>
          <p:cNvPr id="115" name="Google Shape;115;p21"/>
          <p:cNvSpPr txBox="1"/>
          <p:nvPr/>
        </p:nvSpPr>
        <p:spPr>
          <a:xfrm>
            <a:off x="6456175" y="3646548"/>
            <a:ext cx="1792500" cy="27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5145656 bits</a:t>
            </a:r>
            <a:endParaRPr/>
          </a:p>
        </p:txBody>
      </p:sp>
      <p:sp>
        <p:nvSpPr>
          <p:cNvPr id="116" name="Google Shape;116;p21"/>
          <p:cNvSpPr txBox="1"/>
          <p:nvPr/>
        </p:nvSpPr>
        <p:spPr>
          <a:xfrm>
            <a:off x="3645238" y="4500063"/>
            <a:ext cx="1792500" cy="274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10561262 bits</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22"/>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Compression Models #1 and #2</a:t>
            </a:r>
            <a:endParaRPr/>
          </a:p>
        </p:txBody>
      </p:sp>
      <p:sp>
        <p:nvSpPr>
          <p:cNvPr id="122" name="Google Shape;122;p22"/>
          <p:cNvSpPr/>
          <p:nvPr/>
        </p:nvSpPr>
        <p:spPr>
          <a:xfrm>
            <a:off x="726425" y="1230233"/>
            <a:ext cx="28236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0100001101000001...</a:t>
            </a:r>
            <a:endParaRPr/>
          </a:p>
        </p:txBody>
      </p:sp>
      <p:sp>
        <p:nvSpPr>
          <p:cNvPr id="123" name="Google Shape;123;p22"/>
          <p:cNvSpPr/>
          <p:nvPr/>
        </p:nvSpPr>
        <p:spPr>
          <a:xfrm>
            <a:off x="4100750" y="1007600"/>
            <a:ext cx="1792500" cy="7500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Compression</a:t>
            </a:r>
            <a:endParaRPr/>
          </a:p>
          <a:p>
            <a:pPr marL="0" lvl="0" indent="0" algn="ctr" rtl="0">
              <a:spcBef>
                <a:spcPts val="0"/>
              </a:spcBef>
              <a:spcAft>
                <a:spcPts val="0"/>
              </a:spcAft>
              <a:buNone/>
            </a:pPr>
            <a:r>
              <a:rPr lang="en"/>
              <a:t>Algorithm C</a:t>
            </a:r>
            <a:endParaRPr/>
          </a:p>
        </p:txBody>
      </p:sp>
      <p:cxnSp>
        <p:nvCxnSpPr>
          <p:cNvPr id="124" name="Google Shape;124;p22"/>
          <p:cNvCxnSpPr>
            <a:stCxn id="122" idx="3"/>
            <a:endCxn id="123" idx="1"/>
          </p:cNvCxnSpPr>
          <p:nvPr/>
        </p:nvCxnSpPr>
        <p:spPr>
          <a:xfrm>
            <a:off x="3550025" y="1382483"/>
            <a:ext cx="550800" cy="0"/>
          </a:xfrm>
          <a:prstGeom prst="straightConnector1">
            <a:avLst/>
          </a:prstGeom>
          <a:noFill/>
          <a:ln w="19050" cap="flat" cmpd="sng">
            <a:solidFill>
              <a:schemeClr val="dk2"/>
            </a:solidFill>
            <a:prstDash val="solid"/>
            <a:round/>
            <a:headEnd type="none" w="med" len="med"/>
            <a:tailEnd type="triangle" w="med" len="med"/>
          </a:ln>
        </p:spPr>
      </p:cxnSp>
      <p:sp>
        <p:nvSpPr>
          <p:cNvPr id="125" name="Google Shape;125;p22"/>
          <p:cNvSpPr/>
          <p:nvPr/>
        </p:nvSpPr>
        <p:spPr>
          <a:xfrm>
            <a:off x="6589875" y="1230350"/>
            <a:ext cx="16935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a:t>
            </a:r>
            <a:endParaRPr/>
          </a:p>
        </p:txBody>
      </p:sp>
      <p:cxnSp>
        <p:nvCxnSpPr>
          <p:cNvPr id="126" name="Google Shape;126;p22"/>
          <p:cNvCxnSpPr>
            <a:stCxn id="123" idx="3"/>
            <a:endCxn id="125" idx="1"/>
          </p:cNvCxnSpPr>
          <p:nvPr/>
        </p:nvCxnSpPr>
        <p:spPr>
          <a:xfrm>
            <a:off x="5893250" y="1382600"/>
            <a:ext cx="696600" cy="0"/>
          </a:xfrm>
          <a:prstGeom prst="straightConnector1">
            <a:avLst/>
          </a:prstGeom>
          <a:noFill/>
          <a:ln w="19050" cap="flat" cmpd="sng">
            <a:solidFill>
              <a:schemeClr val="dk2"/>
            </a:solidFill>
            <a:prstDash val="solid"/>
            <a:round/>
            <a:headEnd type="none" w="med" len="med"/>
            <a:tailEnd type="triangle" w="med" len="med"/>
          </a:ln>
        </p:spPr>
      </p:cxnSp>
      <p:sp>
        <p:nvSpPr>
          <p:cNvPr id="127" name="Google Shape;127;p22"/>
          <p:cNvSpPr/>
          <p:nvPr/>
        </p:nvSpPr>
        <p:spPr>
          <a:xfrm>
            <a:off x="5459775" y="2554198"/>
            <a:ext cx="28236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0100001101000001...</a:t>
            </a:r>
            <a:endParaRPr/>
          </a:p>
        </p:txBody>
      </p:sp>
      <p:sp>
        <p:nvSpPr>
          <p:cNvPr id="128" name="Google Shape;128;p22"/>
          <p:cNvSpPr/>
          <p:nvPr/>
        </p:nvSpPr>
        <p:spPr>
          <a:xfrm>
            <a:off x="3077150" y="2331550"/>
            <a:ext cx="1792500" cy="7500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Decompression</a:t>
            </a:r>
            <a:endParaRPr/>
          </a:p>
          <a:p>
            <a:pPr marL="0" lvl="0" indent="0" algn="ctr" rtl="0">
              <a:spcBef>
                <a:spcPts val="0"/>
              </a:spcBef>
              <a:spcAft>
                <a:spcPts val="0"/>
              </a:spcAft>
              <a:buNone/>
            </a:pPr>
            <a:r>
              <a:rPr lang="en"/>
              <a:t>Algorithm C</a:t>
            </a:r>
            <a:r>
              <a:rPr lang="en" baseline="30000"/>
              <a:t>-1</a:t>
            </a:r>
            <a:endParaRPr baseline="30000"/>
          </a:p>
        </p:txBody>
      </p:sp>
      <p:sp>
        <p:nvSpPr>
          <p:cNvPr id="129" name="Google Shape;129;p22"/>
          <p:cNvSpPr/>
          <p:nvPr/>
        </p:nvSpPr>
        <p:spPr>
          <a:xfrm>
            <a:off x="726425" y="2554400"/>
            <a:ext cx="16935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1</a:t>
            </a:r>
            <a:endParaRPr/>
          </a:p>
        </p:txBody>
      </p:sp>
      <p:cxnSp>
        <p:nvCxnSpPr>
          <p:cNvPr id="130" name="Google Shape;130;p22"/>
          <p:cNvCxnSpPr>
            <a:stCxn id="129" idx="3"/>
            <a:endCxn id="128" idx="1"/>
          </p:cNvCxnSpPr>
          <p:nvPr/>
        </p:nvCxnSpPr>
        <p:spPr>
          <a:xfrm>
            <a:off x="2419925" y="2706650"/>
            <a:ext cx="657300" cy="0"/>
          </a:xfrm>
          <a:prstGeom prst="straightConnector1">
            <a:avLst/>
          </a:prstGeom>
          <a:noFill/>
          <a:ln w="19050" cap="flat" cmpd="sng">
            <a:solidFill>
              <a:schemeClr val="dk2"/>
            </a:solidFill>
            <a:prstDash val="solid"/>
            <a:round/>
            <a:headEnd type="none" w="med" len="med"/>
            <a:tailEnd type="triangle" w="med" len="med"/>
          </a:ln>
        </p:spPr>
      </p:cxnSp>
      <p:cxnSp>
        <p:nvCxnSpPr>
          <p:cNvPr id="131" name="Google Shape;131;p22"/>
          <p:cNvCxnSpPr>
            <a:stCxn id="128" idx="3"/>
            <a:endCxn id="127" idx="1"/>
          </p:cNvCxnSpPr>
          <p:nvPr/>
        </p:nvCxnSpPr>
        <p:spPr>
          <a:xfrm>
            <a:off x="4869650" y="2706550"/>
            <a:ext cx="590100" cy="0"/>
          </a:xfrm>
          <a:prstGeom prst="straightConnector1">
            <a:avLst/>
          </a:prstGeom>
          <a:noFill/>
          <a:ln w="19050" cap="flat" cmpd="sng">
            <a:solidFill>
              <a:schemeClr val="dk2"/>
            </a:solidFill>
            <a:prstDash val="solid"/>
            <a:round/>
            <a:headEnd type="none" w="med" len="med"/>
            <a:tailEnd type="triangle" w="med" len="med"/>
          </a:ln>
        </p:spPr>
      </p:cxnSp>
      <p:sp>
        <p:nvSpPr>
          <p:cNvPr id="132" name="Google Shape;132;p22"/>
          <p:cNvSpPr txBox="1"/>
          <p:nvPr/>
        </p:nvSpPr>
        <p:spPr>
          <a:xfrm>
            <a:off x="726425" y="884550"/>
            <a:ext cx="12600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Bitstream B</a:t>
            </a:r>
            <a:endParaRPr/>
          </a:p>
        </p:txBody>
      </p:sp>
      <p:sp>
        <p:nvSpPr>
          <p:cNvPr id="133" name="Google Shape;133;p22"/>
          <p:cNvSpPr txBox="1"/>
          <p:nvPr/>
        </p:nvSpPr>
        <p:spPr>
          <a:xfrm>
            <a:off x="6589875" y="884550"/>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Compressed bits C(B)</a:t>
            </a:r>
            <a:endParaRPr/>
          </a:p>
        </p:txBody>
      </p:sp>
      <p:sp>
        <p:nvSpPr>
          <p:cNvPr id="134" name="Google Shape;134;p22"/>
          <p:cNvSpPr txBox="1"/>
          <p:nvPr/>
        </p:nvSpPr>
        <p:spPr>
          <a:xfrm>
            <a:off x="726426" y="2214650"/>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C(B)</a:t>
            </a:r>
            <a:endParaRPr>
              <a:solidFill>
                <a:schemeClr val="dk1"/>
              </a:solidFill>
            </a:endParaRPr>
          </a:p>
          <a:p>
            <a:pPr marL="0" lvl="0" indent="0" algn="l" rtl="0">
              <a:spcBef>
                <a:spcPts val="0"/>
              </a:spcBef>
              <a:spcAft>
                <a:spcPts val="0"/>
              </a:spcAft>
              <a:buNone/>
            </a:pPr>
            <a:endParaRPr/>
          </a:p>
        </p:txBody>
      </p:sp>
      <p:sp>
        <p:nvSpPr>
          <p:cNvPr id="135" name="Google Shape;135;p22"/>
          <p:cNvSpPr txBox="1"/>
          <p:nvPr/>
        </p:nvSpPr>
        <p:spPr>
          <a:xfrm>
            <a:off x="5459784" y="2214652"/>
            <a:ext cx="12600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B</a:t>
            </a:r>
            <a:endParaRPr/>
          </a:p>
        </p:txBody>
      </p:sp>
      <p:grpSp>
        <p:nvGrpSpPr>
          <p:cNvPr id="136" name="Google Shape;136;p22"/>
          <p:cNvGrpSpPr/>
          <p:nvPr/>
        </p:nvGrpSpPr>
        <p:grpSpPr>
          <a:xfrm>
            <a:off x="478850" y="3734527"/>
            <a:ext cx="2646165" cy="1074300"/>
            <a:chOff x="555155" y="2449327"/>
            <a:chExt cx="2782800" cy="1074300"/>
          </a:xfrm>
        </p:grpSpPr>
        <p:sp>
          <p:nvSpPr>
            <p:cNvPr id="137" name="Google Shape;137;p22"/>
            <p:cNvSpPr/>
            <p:nvPr/>
          </p:nvSpPr>
          <p:spPr>
            <a:xfrm>
              <a:off x="555155" y="2449327"/>
              <a:ext cx="2782800" cy="10743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2"/>
            <p:cNvSpPr/>
            <p:nvPr/>
          </p:nvSpPr>
          <p:spPr>
            <a:xfrm>
              <a:off x="733175" y="2643913"/>
              <a:ext cx="25317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t>...1</a:t>
              </a:r>
              <a:endParaRPr/>
            </a:p>
          </p:txBody>
        </p:sp>
        <p:sp>
          <p:nvSpPr>
            <p:cNvPr id="139" name="Google Shape;139;p22"/>
            <p:cNvSpPr txBox="1"/>
            <p:nvPr/>
          </p:nvSpPr>
          <p:spPr>
            <a:xfrm>
              <a:off x="674375" y="29422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GreatMobyDecompressWithHardCodedOneBit.java</a:t>
              </a:r>
              <a:endParaRPr/>
            </a:p>
          </p:txBody>
        </p:sp>
      </p:grpSp>
      <p:sp>
        <p:nvSpPr>
          <p:cNvPr id="140" name="Google Shape;140;p22"/>
          <p:cNvSpPr txBox="1"/>
          <p:nvPr/>
        </p:nvSpPr>
        <p:spPr>
          <a:xfrm>
            <a:off x="393400" y="4656325"/>
            <a:ext cx="31947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00FF"/>
                </a:solidFill>
              </a:rPr>
              <a:t>Decompression Algorithm</a:t>
            </a:r>
            <a:r>
              <a:rPr lang="en">
                <a:solidFill>
                  <a:schemeClr val="dk1"/>
                </a:solidFill>
              </a:rPr>
              <a:t> and C(B)</a:t>
            </a:r>
            <a:endParaRPr/>
          </a:p>
        </p:txBody>
      </p:sp>
      <p:cxnSp>
        <p:nvCxnSpPr>
          <p:cNvPr id="141" name="Google Shape;141;p22"/>
          <p:cNvCxnSpPr/>
          <p:nvPr/>
        </p:nvCxnSpPr>
        <p:spPr>
          <a:xfrm>
            <a:off x="9750" y="1826200"/>
            <a:ext cx="9136500" cy="0"/>
          </a:xfrm>
          <a:prstGeom prst="straightConnector1">
            <a:avLst/>
          </a:prstGeom>
          <a:noFill/>
          <a:ln w="9525" cap="flat" cmpd="sng">
            <a:solidFill>
              <a:schemeClr val="dk2"/>
            </a:solidFill>
            <a:prstDash val="solid"/>
            <a:round/>
            <a:headEnd type="none" w="med" len="med"/>
            <a:tailEnd type="none" w="med" len="med"/>
          </a:ln>
        </p:spPr>
      </p:cxnSp>
      <p:sp>
        <p:nvSpPr>
          <p:cNvPr id="142" name="Google Shape;142;p22"/>
          <p:cNvSpPr txBox="1"/>
          <p:nvPr/>
        </p:nvSpPr>
        <p:spPr>
          <a:xfrm>
            <a:off x="14625" y="586850"/>
            <a:ext cx="26766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Compression</a:t>
            </a:r>
            <a:endParaRPr/>
          </a:p>
        </p:txBody>
      </p:sp>
      <p:sp>
        <p:nvSpPr>
          <p:cNvPr id="143" name="Google Shape;143;p22"/>
          <p:cNvSpPr txBox="1"/>
          <p:nvPr/>
        </p:nvSpPr>
        <p:spPr>
          <a:xfrm>
            <a:off x="27458" y="1837250"/>
            <a:ext cx="86898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Decompression Model #1</a:t>
            </a:r>
            <a:endParaRPr/>
          </a:p>
        </p:txBody>
      </p:sp>
      <p:cxnSp>
        <p:nvCxnSpPr>
          <p:cNvPr id="144" name="Google Shape;144;p22"/>
          <p:cNvCxnSpPr/>
          <p:nvPr/>
        </p:nvCxnSpPr>
        <p:spPr>
          <a:xfrm>
            <a:off x="3750" y="3262600"/>
            <a:ext cx="9136500" cy="0"/>
          </a:xfrm>
          <a:prstGeom prst="straightConnector1">
            <a:avLst/>
          </a:prstGeom>
          <a:noFill/>
          <a:ln w="9525" cap="flat" cmpd="sng">
            <a:solidFill>
              <a:schemeClr val="dk2"/>
            </a:solidFill>
            <a:prstDash val="solid"/>
            <a:round/>
            <a:headEnd type="none" w="med" len="med"/>
            <a:tailEnd type="none" w="med" len="med"/>
          </a:ln>
        </p:spPr>
      </p:cxnSp>
      <p:sp>
        <p:nvSpPr>
          <p:cNvPr id="145" name="Google Shape;145;p22"/>
          <p:cNvSpPr txBox="1"/>
          <p:nvPr/>
        </p:nvSpPr>
        <p:spPr>
          <a:xfrm>
            <a:off x="-1" y="3284900"/>
            <a:ext cx="8951100" cy="351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Decompression Model #2: Include the code for the decompression algorithm as part of the compressed output.</a:t>
            </a:r>
            <a:endParaRPr/>
          </a:p>
        </p:txBody>
      </p:sp>
      <p:sp>
        <p:nvSpPr>
          <p:cNvPr id="146" name="Google Shape;146;p22"/>
          <p:cNvSpPr/>
          <p:nvPr/>
        </p:nvSpPr>
        <p:spPr>
          <a:xfrm>
            <a:off x="3887300" y="390632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sp>
        <p:nvSpPr>
          <p:cNvPr id="147" name="Google Shape;147;p22"/>
          <p:cNvSpPr txBox="1"/>
          <p:nvPr/>
        </p:nvSpPr>
        <p:spPr>
          <a:xfrm>
            <a:off x="6621970" y="4387697"/>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5,145,656 bits</a:t>
            </a:r>
            <a:endParaRPr/>
          </a:p>
        </p:txBody>
      </p:sp>
      <p:sp>
        <p:nvSpPr>
          <p:cNvPr id="148" name="Google Shape;148;p22"/>
          <p:cNvSpPr/>
          <p:nvPr/>
        </p:nvSpPr>
        <p:spPr>
          <a:xfrm>
            <a:off x="6492225" y="4125400"/>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0100001101000001...</a:t>
            </a:r>
            <a:endParaRPr/>
          </a:p>
        </p:txBody>
      </p:sp>
      <p:sp>
        <p:nvSpPr>
          <p:cNvPr id="149" name="Google Shape;149;p22"/>
          <p:cNvSpPr txBox="1"/>
          <p:nvPr/>
        </p:nvSpPr>
        <p:spPr>
          <a:xfrm>
            <a:off x="6346999" y="3753742"/>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mobydick.txt</a:t>
            </a:r>
            <a:endParaRPr/>
          </a:p>
        </p:txBody>
      </p:sp>
      <p:cxnSp>
        <p:nvCxnSpPr>
          <p:cNvPr id="150" name="Google Shape;150;p22"/>
          <p:cNvCxnSpPr>
            <a:endCxn id="146" idx="1"/>
          </p:cNvCxnSpPr>
          <p:nvPr/>
        </p:nvCxnSpPr>
        <p:spPr>
          <a:xfrm>
            <a:off x="3130100" y="4281328"/>
            <a:ext cx="757200" cy="0"/>
          </a:xfrm>
          <a:prstGeom prst="straightConnector1">
            <a:avLst/>
          </a:prstGeom>
          <a:noFill/>
          <a:ln w="19050" cap="flat" cmpd="sng">
            <a:solidFill>
              <a:schemeClr val="dk2"/>
            </a:solidFill>
            <a:prstDash val="solid"/>
            <a:round/>
            <a:headEnd type="none" w="med" len="med"/>
            <a:tailEnd type="triangle" w="med" len="med"/>
          </a:ln>
        </p:spPr>
      </p:cxnSp>
      <p:cxnSp>
        <p:nvCxnSpPr>
          <p:cNvPr id="151" name="Google Shape;151;p22"/>
          <p:cNvCxnSpPr>
            <a:stCxn id="146" idx="3"/>
            <a:endCxn id="148" idx="1"/>
          </p:cNvCxnSpPr>
          <p:nvPr/>
        </p:nvCxnSpPr>
        <p:spPr>
          <a:xfrm rot="10800000" flipH="1">
            <a:off x="5679800" y="4277728"/>
            <a:ext cx="812400" cy="3600"/>
          </a:xfrm>
          <a:prstGeom prst="straightConnector1">
            <a:avLst/>
          </a:prstGeom>
          <a:noFill/>
          <a:ln w="19050" cap="flat" cmpd="sng">
            <a:solidFill>
              <a:schemeClr val="dk2"/>
            </a:solidFill>
            <a:prstDash val="solid"/>
            <a:round/>
            <a:headEnd type="none" w="med" len="med"/>
            <a:tailEnd type="triangle" w="med" len="med"/>
          </a:ln>
        </p:spPr>
      </p:cxn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3"/>
          <p:cNvSpPr txBox="1">
            <a:spLocks noGrp="1"/>
          </p:cNvSpPr>
          <p:nvPr>
            <p:ph type="title"/>
          </p:nvPr>
        </p:nvSpPr>
        <p:spPr>
          <a:xfrm>
            <a:off x="166800" y="92501"/>
            <a:ext cx="8229600" cy="495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Compression Model 2</a:t>
            </a:r>
            <a:endParaRPr/>
          </a:p>
        </p:txBody>
      </p:sp>
      <p:sp>
        <p:nvSpPr>
          <p:cNvPr id="157" name="Google Shape;157;p23"/>
          <p:cNvSpPr txBox="1">
            <a:spLocks noGrp="1"/>
          </p:cNvSpPr>
          <p:nvPr>
            <p:ph type="body" idx="1"/>
          </p:nvPr>
        </p:nvSpPr>
        <p:spPr>
          <a:xfrm>
            <a:off x="243000" y="556500"/>
            <a:ext cx="8814900" cy="24444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a:t>The goal of a compression algorithm is to find short sequences of bits that generate desired longer sequences of bits.</a:t>
            </a:r>
            <a:endParaRPr/>
          </a:p>
          <a:p>
            <a:pPr marL="457200" lvl="0" indent="-355600" algn="l" rtl="0">
              <a:spcBef>
                <a:spcPts val="600"/>
              </a:spcBef>
              <a:spcAft>
                <a:spcPts val="0"/>
              </a:spcAft>
              <a:buSzPts val="2000"/>
              <a:buChar char="●"/>
            </a:pPr>
            <a:r>
              <a:rPr lang="en"/>
              <a:t>Given a sequence of bits B, find a shorter sequence </a:t>
            </a:r>
            <a:r>
              <a:rPr lang="en">
                <a:solidFill>
                  <a:srgbClr val="FF00FF"/>
                </a:solidFill>
              </a:rPr>
              <a:t>DA</a:t>
            </a:r>
            <a:r>
              <a:rPr lang="en"/>
              <a:t>+C(B) that produces B when fed into an interpreter.</a:t>
            </a:r>
            <a:endParaRPr/>
          </a:p>
        </p:txBody>
      </p:sp>
      <p:sp>
        <p:nvSpPr>
          <p:cNvPr id="158" name="Google Shape;158;p23"/>
          <p:cNvSpPr/>
          <p:nvPr/>
        </p:nvSpPr>
        <p:spPr>
          <a:xfrm>
            <a:off x="3887300" y="3906328"/>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Interpreter</a:t>
            </a:r>
            <a:endParaRPr/>
          </a:p>
        </p:txBody>
      </p:sp>
      <p:sp>
        <p:nvSpPr>
          <p:cNvPr id="159" name="Google Shape;159;p23"/>
          <p:cNvSpPr txBox="1"/>
          <p:nvPr/>
        </p:nvSpPr>
        <p:spPr>
          <a:xfrm>
            <a:off x="6621970" y="4387697"/>
            <a:ext cx="1710300" cy="4212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chemeClr val="dk1"/>
                </a:solidFill>
                <a:latin typeface="Calibri"/>
                <a:ea typeface="Calibri"/>
                <a:cs typeface="Calibri"/>
                <a:sym typeface="Calibri"/>
              </a:rPr>
              <a:t>5,145,656 bits</a:t>
            </a:r>
            <a:endParaRPr/>
          </a:p>
        </p:txBody>
      </p:sp>
      <p:sp>
        <p:nvSpPr>
          <p:cNvPr id="160" name="Google Shape;160;p23"/>
          <p:cNvSpPr/>
          <p:nvPr/>
        </p:nvSpPr>
        <p:spPr>
          <a:xfrm>
            <a:off x="6492225" y="4125400"/>
            <a:ext cx="1969800" cy="3045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0100001101000001...</a:t>
            </a:r>
            <a:endParaRPr/>
          </a:p>
        </p:txBody>
      </p:sp>
      <p:sp>
        <p:nvSpPr>
          <p:cNvPr id="161" name="Google Shape;161;p23"/>
          <p:cNvSpPr txBox="1"/>
          <p:nvPr/>
        </p:nvSpPr>
        <p:spPr>
          <a:xfrm>
            <a:off x="6346999" y="3753742"/>
            <a:ext cx="24669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mobydick.txt</a:t>
            </a:r>
            <a:endParaRPr/>
          </a:p>
        </p:txBody>
      </p:sp>
      <p:cxnSp>
        <p:nvCxnSpPr>
          <p:cNvPr id="162" name="Google Shape;162;p23"/>
          <p:cNvCxnSpPr>
            <a:endCxn id="158" idx="1"/>
          </p:cNvCxnSpPr>
          <p:nvPr/>
        </p:nvCxnSpPr>
        <p:spPr>
          <a:xfrm>
            <a:off x="3130100" y="4281328"/>
            <a:ext cx="757200" cy="0"/>
          </a:xfrm>
          <a:prstGeom prst="straightConnector1">
            <a:avLst/>
          </a:prstGeom>
          <a:noFill/>
          <a:ln w="19050" cap="flat" cmpd="sng">
            <a:solidFill>
              <a:schemeClr val="dk2"/>
            </a:solidFill>
            <a:prstDash val="solid"/>
            <a:round/>
            <a:headEnd type="none" w="med" len="med"/>
            <a:tailEnd type="triangle" w="med" len="med"/>
          </a:ln>
        </p:spPr>
      </p:cxnSp>
      <p:cxnSp>
        <p:nvCxnSpPr>
          <p:cNvPr id="163" name="Google Shape;163;p23"/>
          <p:cNvCxnSpPr>
            <a:stCxn id="158" idx="3"/>
            <a:endCxn id="160" idx="1"/>
          </p:cNvCxnSpPr>
          <p:nvPr/>
        </p:nvCxnSpPr>
        <p:spPr>
          <a:xfrm rot="10800000" flipH="1">
            <a:off x="5679800" y="4277728"/>
            <a:ext cx="812400" cy="3600"/>
          </a:xfrm>
          <a:prstGeom prst="straightConnector1">
            <a:avLst/>
          </a:prstGeom>
          <a:noFill/>
          <a:ln w="19050" cap="flat" cmpd="sng">
            <a:solidFill>
              <a:schemeClr val="dk2"/>
            </a:solidFill>
            <a:prstDash val="solid"/>
            <a:round/>
            <a:headEnd type="none" w="med" len="med"/>
            <a:tailEnd type="triangle" w="med" len="med"/>
          </a:ln>
        </p:spPr>
      </p:cxnSp>
      <p:sp>
        <p:nvSpPr>
          <p:cNvPr id="164" name="Google Shape;164;p23"/>
          <p:cNvSpPr/>
          <p:nvPr/>
        </p:nvSpPr>
        <p:spPr>
          <a:xfrm>
            <a:off x="3887300" y="2315553"/>
            <a:ext cx="1792500" cy="750000"/>
          </a:xfrm>
          <a:prstGeom prst="rect">
            <a:avLst/>
          </a:prstGeom>
          <a:solidFill>
            <a:srgbClr val="D9D2E9"/>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t>Great Moby Compression Algorithm</a:t>
            </a:r>
            <a:endParaRPr/>
          </a:p>
        </p:txBody>
      </p:sp>
      <p:cxnSp>
        <p:nvCxnSpPr>
          <p:cNvPr id="165" name="Google Shape;165;p23"/>
          <p:cNvCxnSpPr>
            <a:stCxn id="164" idx="1"/>
            <a:endCxn id="166" idx="0"/>
          </p:cNvCxnSpPr>
          <p:nvPr/>
        </p:nvCxnSpPr>
        <p:spPr>
          <a:xfrm flipH="1">
            <a:off x="1802000" y="2690553"/>
            <a:ext cx="2085300" cy="1044000"/>
          </a:xfrm>
          <a:prstGeom prst="bentConnector2">
            <a:avLst/>
          </a:prstGeom>
          <a:noFill/>
          <a:ln w="19050" cap="flat" cmpd="sng">
            <a:solidFill>
              <a:schemeClr val="dk2"/>
            </a:solidFill>
            <a:prstDash val="solid"/>
            <a:round/>
            <a:headEnd type="none" w="med" len="med"/>
            <a:tailEnd type="triangle" w="med" len="med"/>
          </a:ln>
        </p:spPr>
      </p:cxnSp>
      <p:cxnSp>
        <p:nvCxnSpPr>
          <p:cNvPr id="167" name="Google Shape;167;p23"/>
          <p:cNvCxnSpPr>
            <a:stCxn id="160" idx="0"/>
            <a:endCxn id="164" idx="3"/>
          </p:cNvCxnSpPr>
          <p:nvPr/>
        </p:nvCxnSpPr>
        <p:spPr>
          <a:xfrm rot="5400000" flipH="1">
            <a:off x="5861025" y="2509300"/>
            <a:ext cx="1434900" cy="1797300"/>
          </a:xfrm>
          <a:prstGeom prst="bentConnector2">
            <a:avLst/>
          </a:prstGeom>
          <a:noFill/>
          <a:ln w="19050" cap="flat" cmpd="sng">
            <a:solidFill>
              <a:schemeClr val="dk2"/>
            </a:solidFill>
            <a:prstDash val="solid"/>
            <a:round/>
            <a:headEnd type="none" w="med" len="med"/>
            <a:tailEnd type="triangle" w="med" len="med"/>
          </a:ln>
        </p:spPr>
      </p:cxnSp>
      <p:grpSp>
        <p:nvGrpSpPr>
          <p:cNvPr id="168" name="Google Shape;168;p23"/>
          <p:cNvGrpSpPr/>
          <p:nvPr/>
        </p:nvGrpSpPr>
        <p:grpSpPr>
          <a:xfrm>
            <a:off x="478850" y="3734527"/>
            <a:ext cx="2646165" cy="1074300"/>
            <a:chOff x="555155" y="2449327"/>
            <a:chExt cx="2782800" cy="1074300"/>
          </a:xfrm>
        </p:grpSpPr>
        <p:sp>
          <p:nvSpPr>
            <p:cNvPr id="166" name="Google Shape;166;p23"/>
            <p:cNvSpPr/>
            <p:nvPr/>
          </p:nvSpPr>
          <p:spPr>
            <a:xfrm>
              <a:off x="555155" y="2449327"/>
              <a:ext cx="2782800" cy="1074300"/>
            </a:xfrm>
            <a:prstGeom prst="rect">
              <a:avLst/>
            </a:prstGeom>
            <a:solidFill>
              <a:srgbClr val="EFEFEF"/>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3"/>
            <p:cNvSpPr/>
            <p:nvPr/>
          </p:nvSpPr>
          <p:spPr>
            <a:xfrm>
              <a:off x="733175" y="2643913"/>
              <a:ext cx="2531700" cy="304500"/>
            </a:xfrm>
            <a:prstGeom prst="rect">
              <a:avLst/>
            </a:prstGeom>
            <a:solidFill>
              <a:srgbClr val="D9EAD3"/>
            </a:solid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00FF"/>
                  </a:solidFill>
                </a:rPr>
                <a:t>01110000</a:t>
              </a:r>
              <a:r>
                <a:rPr lang="en"/>
                <a:t>...1</a:t>
              </a:r>
              <a:endParaRPr/>
            </a:p>
          </p:txBody>
        </p:sp>
        <p:sp>
          <p:nvSpPr>
            <p:cNvPr id="170" name="Google Shape;170;p23"/>
            <p:cNvSpPr txBox="1"/>
            <p:nvPr/>
          </p:nvSpPr>
          <p:spPr>
            <a:xfrm>
              <a:off x="674375" y="2942273"/>
              <a:ext cx="2614200" cy="304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a:t>GreatMobyDecompressWithHardCodedOneBit.java</a:t>
              </a:r>
              <a:endParaRPr/>
            </a:p>
          </p:txBody>
        </p:sp>
      </p:grpSp>
      <p:sp>
        <p:nvSpPr>
          <p:cNvPr id="171" name="Google Shape;171;p23"/>
          <p:cNvSpPr txBox="1"/>
          <p:nvPr/>
        </p:nvSpPr>
        <p:spPr>
          <a:xfrm>
            <a:off x="393400" y="4656325"/>
            <a:ext cx="3194700" cy="5277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a:solidFill>
                  <a:srgbClr val="FF00FF"/>
                </a:solidFill>
              </a:rPr>
              <a:t>Decompression Algorithm</a:t>
            </a:r>
            <a:r>
              <a:rPr lang="en">
                <a:solidFill>
                  <a:schemeClr val="dk1"/>
                </a:solidFill>
              </a:rPr>
              <a:t> and C(B)</a:t>
            </a:r>
            <a:endParaRPr/>
          </a:p>
        </p:txBody>
      </p:sp>
      <p:sp>
        <p:nvSpPr>
          <p:cNvPr id="172" name="Google Shape;172;p23"/>
          <p:cNvSpPr txBox="1"/>
          <p:nvPr/>
        </p:nvSpPr>
        <p:spPr>
          <a:xfrm>
            <a:off x="27975" y="3285600"/>
            <a:ext cx="18540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3"/>
          <p:cNvSpPr txBox="1"/>
          <p:nvPr/>
        </p:nvSpPr>
        <p:spPr>
          <a:xfrm>
            <a:off x="27975" y="2904600"/>
            <a:ext cx="1854000" cy="4212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000">
                <a:solidFill>
                  <a:srgbClr val="FF00FF"/>
                </a:solidFill>
                <a:latin typeface="Calibri"/>
                <a:ea typeface="Calibri"/>
                <a:cs typeface="Calibri"/>
                <a:sym typeface="Calibri"/>
              </a:rPr>
              <a:t>10,561,262</a:t>
            </a:r>
            <a:r>
              <a:rPr lang="en" sz="2000">
                <a:solidFill>
                  <a:schemeClr val="dk1"/>
                </a:solidFill>
                <a:latin typeface="Calibri"/>
                <a:ea typeface="Calibri"/>
                <a:cs typeface="Calibri"/>
                <a:sym typeface="Calibri"/>
              </a:rPr>
              <a:t> </a:t>
            </a:r>
            <a:endParaRPr sz="2000">
              <a:solidFill>
                <a:schemeClr val="dk1"/>
              </a:solidFill>
              <a:latin typeface="Calibri"/>
              <a:ea typeface="Calibri"/>
              <a:cs typeface="Calibri"/>
              <a:sym typeface="Calibri"/>
            </a:endParaRPr>
          </a:p>
          <a:p>
            <a:pPr marL="0" lvl="0" indent="0" algn="l" rtl="0">
              <a:spcBef>
                <a:spcPts val="0"/>
              </a:spcBef>
              <a:spcAft>
                <a:spcPts val="0"/>
              </a:spcAft>
              <a:buNone/>
            </a:pPr>
            <a:r>
              <a:rPr lang="en" sz="2000">
                <a:solidFill>
                  <a:schemeClr val="dk1"/>
                </a:solidFill>
                <a:latin typeface="Calibri"/>
                <a:ea typeface="Calibri"/>
                <a:cs typeface="Calibri"/>
                <a:sym typeface="Calibri"/>
              </a:rPr>
              <a:t>+ 1 =</a:t>
            </a:r>
            <a:endParaRPr sz="2000">
              <a:solidFill>
                <a:schemeClr val="dk1"/>
              </a:solidFill>
              <a:latin typeface="Calibri"/>
              <a:ea typeface="Calibri"/>
              <a:cs typeface="Calibri"/>
              <a:sym typeface="Calibri"/>
            </a:endParaRPr>
          </a:p>
          <a:p>
            <a:pPr marL="0" lvl="0" indent="0" algn="l" rtl="0">
              <a:spcBef>
                <a:spcPts val="0"/>
              </a:spcBef>
              <a:spcAft>
                <a:spcPts val="0"/>
              </a:spcAft>
              <a:buNone/>
            </a:pPr>
            <a:r>
              <a:rPr lang="en" sz="2000">
                <a:solidFill>
                  <a:schemeClr val="dk1"/>
                </a:solidFill>
                <a:latin typeface="Calibri"/>
                <a:ea typeface="Calibri"/>
                <a:cs typeface="Calibri"/>
                <a:sym typeface="Calibri"/>
              </a:rPr>
              <a:t>10,561,263 bits</a:t>
            </a:r>
            <a:endParaRPr sz="2000">
              <a:solidFill>
                <a:schemeClr val="dk1"/>
              </a:solidFill>
              <a:latin typeface="Calibri"/>
              <a:ea typeface="Calibri"/>
              <a:cs typeface="Calibri"/>
              <a:sym typeface="Calibri"/>
            </a:endParaRPr>
          </a:p>
        </p:txBody>
      </p:sp>
    </p:spTree>
  </p:cSld>
  <p:clrMapOvr>
    <a:masterClrMapping/>
  </p:clrMapOvr>
</p:sld>
</file>

<file path=ppt/theme/theme1.xml><?xml version="1.0" encoding="utf-8"?>
<a:theme xmlns:a="http://schemas.openxmlformats.org/drawingml/2006/main"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227</TotalTime>
  <Words>4444</Words>
  <Application>Microsoft Office PowerPoint</Application>
  <PresentationFormat>全屏显示(16:9)</PresentationFormat>
  <Paragraphs>669</Paragraphs>
  <Slides>54</Slides>
  <Notes>54</Notes>
  <HiddenSlides>0</HiddenSlides>
  <MMClips>0</MMClips>
  <ScaleCrop>false</ScaleCrop>
  <HeadingPairs>
    <vt:vector size="6" baseType="variant">
      <vt:variant>
        <vt:lpstr>已用的字体</vt:lpstr>
      </vt:variant>
      <vt:variant>
        <vt:i4>4</vt:i4>
      </vt:variant>
      <vt:variant>
        <vt:lpstr>主题</vt:lpstr>
      </vt:variant>
      <vt:variant>
        <vt:i4>2</vt:i4>
      </vt:variant>
      <vt:variant>
        <vt:lpstr>幻灯片标题</vt:lpstr>
      </vt:variant>
      <vt:variant>
        <vt:i4>54</vt:i4>
      </vt:variant>
    </vt:vector>
  </HeadingPairs>
  <TitlesOfParts>
    <vt:vector size="60" baseType="lpstr">
      <vt:lpstr>Helvetica Neue</vt:lpstr>
      <vt:lpstr>Arial</vt:lpstr>
      <vt:lpstr>Calibri</vt:lpstr>
      <vt:lpstr>Consolas</vt:lpstr>
      <vt:lpstr>Custom</vt:lpstr>
      <vt:lpstr>Custom</vt:lpstr>
      <vt:lpstr>CS61B</vt:lpstr>
      <vt:lpstr>Another Look at Model 1 vs. Model 2 for Compression</vt:lpstr>
      <vt:lpstr>Last Time: Compression</vt:lpstr>
      <vt:lpstr>Comparing Compression Algorithms</vt:lpstr>
      <vt:lpstr>Comparing Compression Algorithms</vt:lpstr>
      <vt:lpstr>Ultra Compression</vt:lpstr>
      <vt:lpstr>A Flaw in Compression Model #1</vt:lpstr>
      <vt:lpstr>Compression Models #1 and #2</vt:lpstr>
      <vt:lpstr>Compression Model 2</vt:lpstr>
      <vt:lpstr>Compression Model 2</vt:lpstr>
      <vt:lpstr>Model 1 vs. Model 2 Compression</vt:lpstr>
      <vt:lpstr>Compression Model 2</vt:lpstr>
      <vt:lpstr>Even Better Compression</vt:lpstr>
      <vt:lpstr>Even Better Compression</vt:lpstr>
      <vt:lpstr>MysteryX: HugPlant.java</vt:lpstr>
      <vt:lpstr>Question #1: Comprehensible Compression</vt:lpstr>
      <vt:lpstr>Question #2: Optimal Compression</vt:lpstr>
      <vt:lpstr>Optimal Compression and Kolmogorov Complexity (Extra - CS172 Preview)</vt:lpstr>
      <vt:lpstr>Kolmogorov Complexity</vt:lpstr>
      <vt:lpstr>Kolmogorov Complexity</vt:lpstr>
      <vt:lpstr>Kolmogorov Complexity (Language Independence)</vt:lpstr>
      <vt:lpstr>Kolmogorov Complexity (Language Independence)</vt:lpstr>
      <vt:lpstr>Kolmogorov Complexity (Uncomputability)</vt:lpstr>
      <vt:lpstr>Space/Time Bounded Compression (Extra)</vt:lpstr>
      <vt:lpstr>Question #2: Optimal Compression</vt:lpstr>
      <vt:lpstr>Question #2S: Space Bounded Compression</vt:lpstr>
      <vt:lpstr>Question #2S: Space Bounded Compression</vt:lpstr>
      <vt:lpstr>Question #2ST: Space/Time Bounded Compression</vt:lpstr>
      <vt:lpstr>Question #2ST: Space/Time Bounded Compression</vt:lpstr>
      <vt:lpstr>Question #2ST-E: Space/Time Bounded Compression</vt:lpstr>
      <vt:lpstr>P = NP? (Extra)</vt:lpstr>
      <vt:lpstr>Surprising Fact</vt:lpstr>
      <vt:lpstr>3SAT and Space/Time Bounded Compression</vt:lpstr>
      <vt:lpstr>Visual Reduction</vt:lpstr>
      <vt:lpstr>3SAT and Space/Time Bounded Compression</vt:lpstr>
      <vt:lpstr>P = NP?</vt:lpstr>
      <vt:lpstr>P = NP?</vt:lpstr>
      <vt:lpstr>Totally Shocking Fact</vt:lpstr>
      <vt:lpstr>Open Question in Computer Science</vt:lpstr>
      <vt:lpstr>Almost Like Gods (Extra)</vt:lpstr>
      <vt:lpstr>P = NP?</vt:lpstr>
      <vt:lpstr>NP Complete Problems</vt:lpstr>
      <vt:lpstr>Fun Fact: Mathematical Proofs Are in NP!</vt:lpstr>
      <vt:lpstr>One of These Things, Is Not Like The Others</vt:lpstr>
      <vt:lpstr>Question #2ST-E: Space and Time Bounded Compression</vt:lpstr>
      <vt:lpstr>Even More Impressive Consequences  Even More Impressive Consequences</vt:lpstr>
      <vt:lpstr>Does Short = Comprehensible? (Extra)</vt:lpstr>
      <vt:lpstr>Back to Question #1: Comprehensible Compression</vt:lpstr>
      <vt:lpstr>Comprehensible Compression of Other Data</vt:lpstr>
      <vt:lpstr>Complexity from Simple Rules</vt:lpstr>
      <vt:lpstr>Fractals</vt:lpstr>
      <vt:lpstr>The Mandelbrot Set</vt:lpstr>
      <vt:lpstr>Short (But Simple)?</vt:lpstr>
      <vt:lpstr>Music from Simple Rules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CS61B</dc:title>
  <cp:lastModifiedBy>胡 晓晨</cp:lastModifiedBy>
  <cp:revision>1</cp:revision>
  <dcterms:modified xsi:type="dcterms:W3CDTF">2021-07-14T12:19:39Z</dcterms:modified>
</cp:coreProperties>
</file>